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7" r:id="rId2"/>
    <p:sldMasterId id="2147483689" r:id="rId3"/>
    <p:sldMasterId id="2147483707" r:id="rId4"/>
    <p:sldMasterId id="2147483720" r:id="rId5"/>
  </p:sldMasterIdLst>
  <p:notesMasterIdLst>
    <p:notesMasterId r:id="rId64"/>
  </p:notesMasterIdLst>
  <p:sldIdLst>
    <p:sldId id="459" r:id="rId6"/>
    <p:sldId id="475" r:id="rId7"/>
    <p:sldId id="476" r:id="rId8"/>
    <p:sldId id="477" r:id="rId9"/>
    <p:sldId id="478" r:id="rId10"/>
    <p:sldId id="479" r:id="rId11"/>
    <p:sldId id="480" r:id="rId12"/>
    <p:sldId id="481" r:id="rId13"/>
    <p:sldId id="482" r:id="rId14"/>
    <p:sldId id="483" r:id="rId15"/>
    <p:sldId id="484" r:id="rId16"/>
    <p:sldId id="485" r:id="rId17"/>
    <p:sldId id="430" r:id="rId18"/>
    <p:sldId id="423" r:id="rId19"/>
    <p:sldId id="424" r:id="rId20"/>
    <p:sldId id="425" r:id="rId21"/>
    <p:sldId id="426" r:id="rId22"/>
    <p:sldId id="427" r:id="rId23"/>
    <p:sldId id="428" r:id="rId24"/>
    <p:sldId id="432" r:id="rId25"/>
    <p:sldId id="486" r:id="rId26"/>
    <p:sldId id="487" r:id="rId27"/>
    <p:sldId id="488" r:id="rId28"/>
    <p:sldId id="489" r:id="rId29"/>
    <p:sldId id="490" r:id="rId30"/>
    <p:sldId id="491" r:id="rId31"/>
    <p:sldId id="492" r:id="rId32"/>
    <p:sldId id="493" r:id="rId33"/>
    <p:sldId id="494" r:id="rId34"/>
    <p:sldId id="495" r:id="rId35"/>
    <p:sldId id="433" r:id="rId36"/>
    <p:sldId id="434" r:id="rId37"/>
    <p:sldId id="435" r:id="rId38"/>
    <p:sldId id="436" r:id="rId39"/>
    <p:sldId id="437" r:id="rId40"/>
    <p:sldId id="439" r:id="rId41"/>
    <p:sldId id="440" r:id="rId42"/>
    <p:sldId id="441" r:id="rId43"/>
    <p:sldId id="442" r:id="rId44"/>
    <p:sldId id="443" r:id="rId45"/>
    <p:sldId id="444" r:id="rId46"/>
    <p:sldId id="445" r:id="rId47"/>
    <p:sldId id="438" r:id="rId48"/>
    <p:sldId id="455" r:id="rId49"/>
    <p:sldId id="474" r:id="rId50"/>
    <p:sldId id="463" r:id="rId51"/>
    <p:sldId id="464" r:id="rId52"/>
    <p:sldId id="465" r:id="rId53"/>
    <p:sldId id="466" r:id="rId54"/>
    <p:sldId id="467" r:id="rId55"/>
    <p:sldId id="468" r:id="rId56"/>
    <p:sldId id="469" r:id="rId57"/>
    <p:sldId id="470" r:id="rId58"/>
    <p:sldId id="471" r:id="rId59"/>
    <p:sldId id="472" r:id="rId60"/>
    <p:sldId id="473" r:id="rId61"/>
    <p:sldId id="457" r:id="rId62"/>
    <p:sldId id="46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13A"/>
    <a:srgbClr val="528753"/>
    <a:srgbClr val="548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1754" autoAdjust="0"/>
  </p:normalViewPr>
  <p:slideViewPr>
    <p:cSldViewPr>
      <p:cViewPr varScale="1">
        <p:scale>
          <a:sx n="63" d="100"/>
          <a:sy n="63" d="100"/>
        </p:scale>
        <p:origin x="1212" y="52"/>
      </p:cViewPr>
      <p:guideLst>
        <p:guide orient="horz" pos="211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9DB79D-1447-448B-B8EF-5A355741BF4D}" type="datetimeFigureOut">
              <a:rPr lang="en-US" smtClean="0"/>
              <a:t>4/8/2020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A5FBB1-06E7-4CB7-9DB5-8137851C5ED3}" type="slidenum">
              <a:rPr lang="en-US" smtClean="0"/>
              <a:t>‹#›</a:t>
            </a:fld>
            <a:endParaRPr lang="en-US" dirty="0"/>
          </a:p>
        </p:txBody>
      </p:sp>
    </p:spTree>
    <p:extLst>
      <p:ext uri="{BB962C8B-B14F-4D97-AF65-F5344CB8AC3E}">
        <p14:creationId xmlns:p14="http://schemas.microsoft.com/office/powerpoint/2010/main" val="180399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scis.gov/greencard/public-charg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jr.org/tow_center_reports/ovadya-credibility-journalism-ocasio.ph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ibrary.columbia.edu/libraries/undergraduate/evaluating_web.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library.georgetown.edu/tutorials/research-guides/evaluating-internet-conten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ibguides.rowan.edu/c.php?g=329927&amp;p=221528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ho.int/emergencies/diseases/novel-coronavirus-2019/advice-for-public/myth-buster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abarrus.k12.nc.us/site/handlers/filedownload.ashx?moduleinstanceid=36124&amp;dataid=221898&amp;FileName=Credible%20v%20Non-Credible%20Sources13.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eatlantic.com/ideas/archive/2020/03/heres-how-fight-coronavirus-misinformation/60891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519" indent="-285080" eaLnBrk="0" hangingPunct="0">
              <a:spcBef>
                <a:spcPct val="30000"/>
              </a:spcBef>
              <a:defRPr sz="1200">
                <a:solidFill>
                  <a:schemeClr val="tx1"/>
                </a:solidFill>
                <a:latin typeface="Calibri" pitchFamily="34" charset="0"/>
              </a:defRPr>
            </a:lvl2pPr>
            <a:lvl3pPr marL="1141878" indent="-227441" eaLnBrk="0" hangingPunct="0">
              <a:spcBef>
                <a:spcPct val="30000"/>
              </a:spcBef>
              <a:defRPr sz="1200">
                <a:solidFill>
                  <a:schemeClr val="tx1"/>
                </a:solidFill>
                <a:latin typeface="Calibri" pitchFamily="34" charset="0"/>
              </a:defRPr>
            </a:lvl3pPr>
            <a:lvl4pPr marL="1599875" indent="-227441" eaLnBrk="0" hangingPunct="0">
              <a:spcBef>
                <a:spcPct val="30000"/>
              </a:spcBef>
              <a:defRPr sz="1200">
                <a:solidFill>
                  <a:schemeClr val="tx1"/>
                </a:solidFill>
                <a:latin typeface="Calibri" pitchFamily="34" charset="0"/>
              </a:defRPr>
            </a:lvl4pPr>
            <a:lvl5pPr marL="2056314" indent="-227441" eaLnBrk="0" hangingPunct="0">
              <a:spcBef>
                <a:spcPct val="30000"/>
              </a:spcBef>
              <a:defRPr sz="1200">
                <a:solidFill>
                  <a:schemeClr val="tx1"/>
                </a:solidFill>
                <a:latin typeface="Calibri" pitchFamily="34" charset="0"/>
              </a:defRPr>
            </a:lvl5pPr>
            <a:lvl6pPr marL="2504965" indent="-227441" defTabSz="448650" eaLnBrk="0" fontAlgn="base" hangingPunct="0">
              <a:spcBef>
                <a:spcPct val="30000"/>
              </a:spcBef>
              <a:spcAft>
                <a:spcPct val="0"/>
              </a:spcAft>
              <a:defRPr sz="1200">
                <a:solidFill>
                  <a:schemeClr val="tx1"/>
                </a:solidFill>
                <a:latin typeface="Calibri" pitchFamily="34" charset="0"/>
              </a:defRPr>
            </a:lvl6pPr>
            <a:lvl7pPr marL="2953615" indent="-227441" defTabSz="448650" eaLnBrk="0" fontAlgn="base" hangingPunct="0">
              <a:spcBef>
                <a:spcPct val="30000"/>
              </a:spcBef>
              <a:spcAft>
                <a:spcPct val="0"/>
              </a:spcAft>
              <a:defRPr sz="1200">
                <a:solidFill>
                  <a:schemeClr val="tx1"/>
                </a:solidFill>
                <a:latin typeface="Calibri" pitchFamily="34" charset="0"/>
              </a:defRPr>
            </a:lvl7pPr>
            <a:lvl8pPr marL="3402265" indent="-227441" defTabSz="448650" eaLnBrk="0" fontAlgn="base" hangingPunct="0">
              <a:spcBef>
                <a:spcPct val="30000"/>
              </a:spcBef>
              <a:spcAft>
                <a:spcPct val="0"/>
              </a:spcAft>
              <a:defRPr sz="1200">
                <a:solidFill>
                  <a:schemeClr val="tx1"/>
                </a:solidFill>
                <a:latin typeface="Calibri" pitchFamily="34" charset="0"/>
              </a:defRPr>
            </a:lvl8pPr>
            <a:lvl9pPr marL="3850916" indent="-227441" defTabSz="44865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FF9FCC6-6351-44F8-9A1A-D8D30AE84AC6}"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43205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 have increased accessibility to information from our phones, and information is easily accessible but not always true! </a:t>
            </a:r>
          </a:p>
          <a:p>
            <a:endParaRPr lang="en-US" dirty="0"/>
          </a:p>
          <a:p>
            <a:r>
              <a:rPr lang="en-US" dirty="0"/>
              <a:t>Secondary Sources:</a:t>
            </a:r>
          </a:p>
          <a:p>
            <a:pPr marL="171450" indent="-171450">
              <a:buFontTx/>
              <a:buChar char="-"/>
            </a:pPr>
            <a:r>
              <a:rPr lang="en-US" dirty="0"/>
              <a:t>News</a:t>
            </a:r>
          </a:p>
          <a:p>
            <a:pPr marL="171450" indent="-171450">
              <a:buFontTx/>
              <a:buChar char="-"/>
            </a:pPr>
            <a:r>
              <a:rPr lang="en-US" dirty="0"/>
              <a:t>Specialists in Food Industry able to interpret info to make relevant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956C0-7918-4530-9EF1-38BFB47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50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519" indent="-285080" eaLnBrk="0" hangingPunct="0">
              <a:spcBef>
                <a:spcPct val="30000"/>
              </a:spcBef>
              <a:defRPr sz="1200">
                <a:solidFill>
                  <a:schemeClr val="tx1"/>
                </a:solidFill>
                <a:latin typeface="Calibri" pitchFamily="34" charset="0"/>
              </a:defRPr>
            </a:lvl2pPr>
            <a:lvl3pPr marL="1141878" indent="-227441" eaLnBrk="0" hangingPunct="0">
              <a:spcBef>
                <a:spcPct val="30000"/>
              </a:spcBef>
              <a:defRPr sz="1200">
                <a:solidFill>
                  <a:schemeClr val="tx1"/>
                </a:solidFill>
                <a:latin typeface="Calibri" pitchFamily="34" charset="0"/>
              </a:defRPr>
            </a:lvl3pPr>
            <a:lvl4pPr marL="1599875" indent="-227441" eaLnBrk="0" hangingPunct="0">
              <a:spcBef>
                <a:spcPct val="30000"/>
              </a:spcBef>
              <a:defRPr sz="1200">
                <a:solidFill>
                  <a:schemeClr val="tx1"/>
                </a:solidFill>
                <a:latin typeface="Calibri" pitchFamily="34" charset="0"/>
              </a:defRPr>
            </a:lvl4pPr>
            <a:lvl5pPr marL="2056314" indent="-227441" eaLnBrk="0" hangingPunct="0">
              <a:spcBef>
                <a:spcPct val="30000"/>
              </a:spcBef>
              <a:defRPr sz="1200">
                <a:solidFill>
                  <a:schemeClr val="tx1"/>
                </a:solidFill>
                <a:latin typeface="Calibri" pitchFamily="34" charset="0"/>
              </a:defRPr>
            </a:lvl5pPr>
            <a:lvl6pPr marL="2504965" indent="-227441" defTabSz="448650" eaLnBrk="0" fontAlgn="base" hangingPunct="0">
              <a:spcBef>
                <a:spcPct val="30000"/>
              </a:spcBef>
              <a:spcAft>
                <a:spcPct val="0"/>
              </a:spcAft>
              <a:defRPr sz="1200">
                <a:solidFill>
                  <a:schemeClr val="tx1"/>
                </a:solidFill>
                <a:latin typeface="Calibri" pitchFamily="34" charset="0"/>
              </a:defRPr>
            </a:lvl6pPr>
            <a:lvl7pPr marL="2953615" indent="-227441" defTabSz="448650" eaLnBrk="0" fontAlgn="base" hangingPunct="0">
              <a:spcBef>
                <a:spcPct val="30000"/>
              </a:spcBef>
              <a:spcAft>
                <a:spcPct val="0"/>
              </a:spcAft>
              <a:defRPr sz="1200">
                <a:solidFill>
                  <a:schemeClr val="tx1"/>
                </a:solidFill>
                <a:latin typeface="Calibri" pitchFamily="34" charset="0"/>
              </a:defRPr>
            </a:lvl7pPr>
            <a:lvl8pPr marL="3402265" indent="-227441" defTabSz="448650" eaLnBrk="0" fontAlgn="base" hangingPunct="0">
              <a:spcBef>
                <a:spcPct val="30000"/>
              </a:spcBef>
              <a:spcAft>
                <a:spcPct val="0"/>
              </a:spcAft>
              <a:defRPr sz="1200">
                <a:solidFill>
                  <a:schemeClr val="tx1"/>
                </a:solidFill>
                <a:latin typeface="Calibri" pitchFamily="34" charset="0"/>
              </a:defRPr>
            </a:lvl8pPr>
            <a:lvl9pPr marL="3850916" indent="-227441" defTabSz="44865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FF9FCC6-6351-44F8-9A1A-D8D30AE84AC6}"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45647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7A7FC03-80FE-494A-B042-7A8FB7E24A95}" type="datetime1">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9"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4/8/2020</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9" charset="-128"/>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F562E72-9B19-4F0E-84F5-E88D4B39FE3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9"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9" charset="-128"/>
              <a:cs typeface="+mn-cs"/>
            </a:endParaRPr>
          </a:p>
        </p:txBody>
      </p:sp>
    </p:spTree>
    <p:extLst>
      <p:ext uri="{BB962C8B-B14F-4D97-AF65-F5344CB8AC3E}">
        <p14:creationId xmlns:p14="http://schemas.microsoft.com/office/powerpoint/2010/main" val="72696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519" indent="-285080" eaLnBrk="0" hangingPunct="0">
              <a:spcBef>
                <a:spcPct val="30000"/>
              </a:spcBef>
              <a:defRPr sz="1200">
                <a:solidFill>
                  <a:schemeClr val="tx1"/>
                </a:solidFill>
                <a:latin typeface="Calibri" pitchFamily="34" charset="0"/>
              </a:defRPr>
            </a:lvl2pPr>
            <a:lvl3pPr marL="1141878" indent="-227441" eaLnBrk="0" hangingPunct="0">
              <a:spcBef>
                <a:spcPct val="30000"/>
              </a:spcBef>
              <a:defRPr sz="1200">
                <a:solidFill>
                  <a:schemeClr val="tx1"/>
                </a:solidFill>
                <a:latin typeface="Calibri" pitchFamily="34" charset="0"/>
              </a:defRPr>
            </a:lvl3pPr>
            <a:lvl4pPr marL="1599875" indent="-227441" eaLnBrk="0" hangingPunct="0">
              <a:spcBef>
                <a:spcPct val="30000"/>
              </a:spcBef>
              <a:defRPr sz="1200">
                <a:solidFill>
                  <a:schemeClr val="tx1"/>
                </a:solidFill>
                <a:latin typeface="Calibri" pitchFamily="34" charset="0"/>
              </a:defRPr>
            </a:lvl4pPr>
            <a:lvl5pPr marL="2056314" indent="-227441" eaLnBrk="0" hangingPunct="0">
              <a:spcBef>
                <a:spcPct val="30000"/>
              </a:spcBef>
              <a:defRPr sz="1200">
                <a:solidFill>
                  <a:schemeClr val="tx1"/>
                </a:solidFill>
                <a:latin typeface="Calibri" pitchFamily="34" charset="0"/>
              </a:defRPr>
            </a:lvl5pPr>
            <a:lvl6pPr marL="2504965" indent="-227441" defTabSz="448650" eaLnBrk="0" fontAlgn="base" hangingPunct="0">
              <a:spcBef>
                <a:spcPct val="30000"/>
              </a:spcBef>
              <a:spcAft>
                <a:spcPct val="0"/>
              </a:spcAft>
              <a:defRPr sz="1200">
                <a:solidFill>
                  <a:schemeClr val="tx1"/>
                </a:solidFill>
                <a:latin typeface="Calibri" pitchFamily="34" charset="0"/>
              </a:defRPr>
            </a:lvl6pPr>
            <a:lvl7pPr marL="2953615" indent="-227441" defTabSz="448650" eaLnBrk="0" fontAlgn="base" hangingPunct="0">
              <a:spcBef>
                <a:spcPct val="30000"/>
              </a:spcBef>
              <a:spcAft>
                <a:spcPct val="0"/>
              </a:spcAft>
              <a:defRPr sz="1200">
                <a:solidFill>
                  <a:schemeClr val="tx1"/>
                </a:solidFill>
                <a:latin typeface="Calibri" pitchFamily="34" charset="0"/>
              </a:defRPr>
            </a:lvl7pPr>
            <a:lvl8pPr marL="3402265" indent="-227441" defTabSz="448650" eaLnBrk="0" fontAlgn="base" hangingPunct="0">
              <a:spcBef>
                <a:spcPct val="30000"/>
              </a:spcBef>
              <a:spcAft>
                <a:spcPct val="0"/>
              </a:spcAft>
              <a:defRPr sz="1200">
                <a:solidFill>
                  <a:schemeClr val="tx1"/>
                </a:solidFill>
                <a:latin typeface="Calibri" pitchFamily="34" charset="0"/>
              </a:defRPr>
            </a:lvl8pPr>
            <a:lvl9pPr marL="3850916" indent="-227441" defTabSz="44865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FF9FCC6-6351-44F8-9A1A-D8D30AE84AC6}"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45</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61319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Unlike persons infected with foodborne illness microorganisms, the respiratory-transmitted viruses can have silent carriers that can last days weeks even in-perpetuity without having symptoms (fever, dry cough, difficulty breathing, loss of taste or smell).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With the exception of new social distancing and face mask wearing guidance, the tried-and-true practices of good handwashing hygiene and farmworker health assessments are solutions that produce farmers should have already implemented to control foodborne microorganisms of concern.  </a:t>
            </a:r>
          </a:p>
          <a:p>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8AD512-9C5B-46A1-BB75-766F8FFEE14A}"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7415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Training to everyone who works at the Farm (employees, volunteers, family members, etc.) regarding symptom recognition. (Chris Gunter, NC State Always Be Cleaning webinar 4/3/2020))</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E476F-48BF-423B-946E-50D29217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283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Prepare your disaster contingency plan. What will you do if 50% of your employees become sick and unable to work? Are there neighboring farms who might be able to share resources in an emergency? Who will manage for a few weeks if you or another key manager are unable to leave your house or are hospitalized?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E476F-48BF-423B-946E-50D29217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355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Minimize face-to-face meetings to only what is business critical •Adopt remote staff meetings, using telephone and web conferencing (zoom) •Identify critical activities; Minimize work shift overlaps Develop SOPs to ensure social distancing whenever possible •Use remote communication options including texting platforms; explore options. </a:t>
            </a:r>
            <a:r>
              <a:rPr kumimoji="0" lang="en-US" sz="1200" b="0" i="0" u="none" strike="noStrike" kern="1200" cap="none" spc="0" normalizeH="0" baseline="0" noProof="0" dirty="0">
                <a:ln>
                  <a:noFill/>
                </a:ln>
                <a:solidFill>
                  <a:prstClr val="black"/>
                </a:solidFill>
                <a:effectLst/>
                <a:uLnTx/>
                <a:uFillTx/>
                <a:latin typeface="+mn-lt"/>
                <a:ea typeface="+mn-ea"/>
                <a:cs typeface="+mn-cs"/>
              </a:rPr>
              <a:t>Put more effort into preharvest scouting to focus first-pass harvest efforts on mature rows, allowing a small harvest crew to maximize labor efficiency and maintain workflow. Consider secondary markets for repeat harvest passes, where quality isn’t as important.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E476F-48BF-423B-946E-50D29217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526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Importance of positive reinforcement: describe what you and your neighbors have been doing. Ask farmworkers what their reading list may be; provide books, newspapers, card games.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E476F-48BF-423B-946E-50D29217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58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Employees who have symptoms (i.e., fever, cough, or shortness of breath) should notify their supervisor and stay home.</a:t>
            </a:r>
          </a:p>
          <a:p>
            <a:r>
              <a:rPr lang="en-US" sz="1200" b="0" i="0" u="none" strike="noStrike" kern="1200" dirty="0">
                <a:solidFill>
                  <a:schemeClr val="tx1"/>
                </a:solidFill>
                <a:effectLst/>
                <a:latin typeface="+mn-lt"/>
                <a:ea typeface="+mn-ea"/>
                <a:cs typeface="+mn-cs"/>
              </a:rPr>
              <a:t>Make sure the sick person drinks a lot of fluids to stay hydrated and rests at home. Supply over-the-counter medicines that may help with symptoms. </a:t>
            </a:r>
          </a:p>
          <a:p>
            <a:r>
              <a:rPr lang="en-US" sz="1200" b="0" i="0" u="none" strike="noStrike" kern="1200" dirty="0">
                <a:solidFill>
                  <a:schemeClr val="tx1"/>
                </a:solidFill>
                <a:effectLst/>
                <a:latin typeface="+mn-lt"/>
                <a:ea typeface="+mn-ea"/>
                <a:cs typeface="+mn-cs"/>
              </a:rPr>
              <a:t>Employees should not return to work until the criteria to discontinue home isolation are met, in consultation with healthcare providers and state and local health departments. </a:t>
            </a:r>
            <a:r>
              <a:rPr lang="en-US" sz="1200" b="1" i="1" u="none" strike="noStrike" kern="1200" dirty="0">
                <a:solidFill>
                  <a:schemeClr val="tx1"/>
                </a:solidFill>
                <a:effectLst/>
                <a:latin typeface="+mn-lt"/>
                <a:ea typeface="+mn-ea"/>
                <a:cs typeface="+mn-cs"/>
              </a:rPr>
              <a:t>If they will be tested</a:t>
            </a:r>
            <a:r>
              <a:rPr lang="en-US" sz="1200" b="0" i="0" u="none" strike="noStrike" kern="1200" dirty="0">
                <a:solidFill>
                  <a:schemeClr val="tx1"/>
                </a:solidFill>
                <a:effectLst/>
                <a:latin typeface="+mn-lt"/>
                <a:ea typeface="+mn-ea"/>
                <a:cs typeface="+mn-cs"/>
              </a:rPr>
              <a:t> to determine if they are still contagious, they can leave home after these three things have happened: They no longer have a fever (without the use medicine that reduces fevers) AND other symptoms have improved (for example, when their cough or shortness of breath have improved) AND They received two negative tests in a row, 24 hours apart.</a:t>
            </a:r>
          </a:p>
          <a:p>
            <a:r>
              <a:rPr lang="en-US" sz="1200" b="0" i="0" u="none" strike="noStrike" kern="1200" dirty="0">
                <a:solidFill>
                  <a:schemeClr val="tx1"/>
                </a:solidFill>
                <a:effectLst/>
                <a:latin typeface="+mn-lt"/>
                <a:ea typeface="+mn-ea"/>
                <a:cs typeface="+mn-cs"/>
              </a:rPr>
              <a:t>Employees who are well but who have a sick family member at home with COVID-19 should notify their supervisor and follow CDC recommended precautions: In Michigan returning to work with a known case at home is a violation of Governor Whitmer’s Executive Order 2020-21.</a:t>
            </a:r>
          </a:p>
          <a:p>
            <a:r>
              <a:rPr lang="en-US" sz="1200" b="0" i="0" u="none" strike="noStrike" kern="1200" dirty="0">
                <a:solidFill>
                  <a:schemeClr val="tx1"/>
                </a:solidFill>
                <a:effectLst/>
                <a:latin typeface="+mn-lt"/>
                <a:ea typeface="+mn-ea"/>
                <a:cs typeface="+mn-cs"/>
              </a:rPr>
              <a:t>Monitor for worsening symptoms.  About 20 percent of infected people will need hospitalization. If self isolating employees or their family members develop </a:t>
            </a:r>
            <a:r>
              <a:rPr lang="en-US" sz="1200" b="1" i="0" u="none" strike="noStrike" kern="1200" dirty="0">
                <a:solidFill>
                  <a:schemeClr val="tx1"/>
                </a:solidFill>
                <a:effectLst/>
                <a:latin typeface="+mn-lt"/>
                <a:ea typeface="+mn-ea"/>
                <a:cs typeface="+mn-cs"/>
              </a:rPr>
              <a:t>emergency warning signs</a:t>
            </a:r>
            <a:r>
              <a:rPr lang="en-US" sz="1200" b="0" i="0" u="none" strike="noStrike" kern="1200" dirty="0">
                <a:solidFill>
                  <a:schemeClr val="tx1"/>
                </a:solidFill>
                <a:effectLst/>
                <a:latin typeface="+mn-lt"/>
                <a:ea typeface="+mn-ea"/>
                <a:cs typeface="+mn-cs"/>
              </a:rPr>
              <a:t> they should get </a:t>
            </a:r>
            <a:r>
              <a:rPr lang="en-US" sz="1200" b="1" i="0" u="none" strike="noStrike" kern="1200" dirty="0">
                <a:solidFill>
                  <a:schemeClr val="tx1"/>
                </a:solidFill>
                <a:effectLst/>
                <a:latin typeface="+mn-lt"/>
                <a:ea typeface="+mn-ea"/>
                <a:cs typeface="+mn-cs"/>
              </a:rPr>
              <a:t>medical attention immediately</a:t>
            </a:r>
            <a:r>
              <a:rPr lang="en-US" sz="1200" b="0" i="0" u="none" strike="noStrike" kern="1200" dirty="0">
                <a:solidFill>
                  <a:schemeClr val="tx1"/>
                </a:solidFill>
                <a:effectLst/>
                <a:latin typeface="+mn-lt"/>
                <a:ea typeface="+mn-ea"/>
                <a:cs typeface="+mn-cs"/>
              </a:rPr>
              <a:t>. Emergency warning signs include*:</a:t>
            </a:r>
          </a:p>
          <a:p>
            <a:r>
              <a:rPr lang="en-US" sz="1200" b="0" i="0" u="none" strike="noStrike" kern="1200" dirty="0">
                <a:solidFill>
                  <a:schemeClr val="tx1"/>
                </a:solidFill>
                <a:effectLst/>
                <a:latin typeface="+mn-lt"/>
                <a:ea typeface="+mn-ea"/>
                <a:cs typeface="+mn-cs"/>
              </a:rPr>
              <a:t>Trouble breathing Persistent pain or pressure in the chest New confusion or inability to arouse Bluish lips or face.</a:t>
            </a:r>
          </a:p>
          <a:p>
            <a:r>
              <a:rPr lang="en-US" sz="1200" b="0" i="0" u="none" strike="noStrike"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3"/>
              </a:rPr>
              <a:t>USCIS provided a statement</a:t>
            </a:r>
            <a:r>
              <a:rPr lang="en-US" sz="1200" b="0" i="0" u="none" strike="noStrike" kern="1200" dirty="0">
                <a:solidFill>
                  <a:schemeClr val="tx1"/>
                </a:solidFill>
                <a:effectLst/>
                <a:latin typeface="+mn-lt"/>
                <a:ea typeface="+mn-ea"/>
                <a:cs typeface="+mn-cs"/>
              </a:rPr>
              <a:t> that says, “USCIS encourages all those, including aliens, with symptoms that resemble Coronavirus Disease 2019 (COVID-19) (fever, cough, shortness of breath) to seek necessary medical treatment or preventive services. Such treatment or preventive services will not negatively affect any alien as part of a future Public Charge analysis.” _Farmworker Clinician Services</a:t>
            </a: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E476F-48BF-423B-946E-50D29217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08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519" indent="-285080" eaLnBrk="0" hangingPunct="0">
              <a:spcBef>
                <a:spcPct val="30000"/>
              </a:spcBef>
              <a:defRPr sz="1200">
                <a:solidFill>
                  <a:schemeClr val="tx1"/>
                </a:solidFill>
                <a:latin typeface="Calibri" pitchFamily="34" charset="0"/>
              </a:defRPr>
            </a:lvl2pPr>
            <a:lvl3pPr marL="1141878" indent="-227441" eaLnBrk="0" hangingPunct="0">
              <a:spcBef>
                <a:spcPct val="30000"/>
              </a:spcBef>
              <a:defRPr sz="1200">
                <a:solidFill>
                  <a:schemeClr val="tx1"/>
                </a:solidFill>
                <a:latin typeface="Calibri" pitchFamily="34" charset="0"/>
              </a:defRPr>
            </a:lvl3pPr>
            <a:lvl4pPr marL="1599875" indent="-227441" eaLnBrk="0" hangingPunct="0">
              <a:spcBef>
                <a:spcPct val="30000"/>
              </a:spcBef>
              <a:defRPr sz="1200">
                <a:solidFill>
                  <a:schemeClr val="tx1"/>
                </a:solidFill>
                <a:latin typeface="Calibri" pitchFamily="34" charset="0"/>
              </a:defRPr>
            </a:lvl4pPr>
            <a:lvl5pPr marL="2056314" indent="-227441" eaLnBrk="0" hangingPunct="0">
              <a:spcBef>
                <a:spcPct val="30000"/>
              </a:spcBef>
              <a:defRPr sz="1200">
                <a:solidFill>
                  <a:schemeClr val="tx1"/>
                </a:solidFill>
                <a:latin typeface="Calibri" pitchFamily="34" charset="0"/>
              </a:defRPr>
            </a:lvl5pPr>
            <a:lvl6pPr marL="2504965" indent="-227441" defTabSz="448650" eaLnBrk="0" fontAlgn="base" hangingPunct="0">
              <a:spcBef>
                <a:spcPct val="30000"/>
              </a:spcBef>
              <a:spcAft>
                <a:spcPct val="0"/>
              </a:spcAft>
              <a:defRPr sz="1200">
                <a:solidFill>
                  <a:schemeClr val="tx1"/>
                </a:solidFill>
                <a:latin typeface="Calibri" pitchFamily="34" charset="0"/>
              </a:defRPr>
            </a:lvl6pPr>
            <a:lvl7pPr marL="2953615" indent="-227441" defTabSz="448650" eaLnBrk="0" fontAlgn="base" hangingPunct="0">
              <a:spcBef>
                <a:spcPct val="30000"/>
              </a:spcBef>
              <a:spcAft>
                <a:spcPct val="0"/>
              </a:spcAft>
              <a:defRPr sz="1200">
                <a:solidFill>
                  <a:schemeClr val="tx1"/>
                </a:solidFill>
                <a:latin typeface="Calibri" pitchFamily="34" charset="0"/>
              </a:defRPr>
            </a:lvl7pPr>
            <a:lvl8pPr marL="3402265" indent="-227441" defTabSz="448650" eaLnBrk="0" fontAlgn="base" hangingPunct="0">
              <a:spcBef>
                <a:spcPct val="30000"/>
              </a:spcBef>
              <a:spcAft>
                <a:spcPct val="0"/>
              </a:spcAft>
              <a:defRPr sz="1200">
                <a:solidFill>
                  <a:schemeClr val="tx1"/>
                </a:solidFill>
                <a:latin typeface="Calibri" pitchFamily="34" charset="0"/>
              </a:defRPr>
            </a:lvl8pPr>
            <a:lvl9pPr marL="3850916" indent="-227441" defTabSz="44865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FF9FCC6-6351-44F8-9A1A-D8D30AE84AC6}"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824731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Handwashing should be done for a minimum of 20 seconds (PMA recommends 30 seconds) with soap and water, front and back of hands, paying extra attention to space between fingers and nail areas. Extra hand washing sinks or portable handwashing units are important for increasing compliance, along with demonstrations and imprinting.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 overlooked part of handwashing hygiene is conducting a risk assessment for knowing when to wash hands. Produce Marketing Association Draft fieldworker guidance:  </a:t>
            </a:r>
            <a:r>
              <a:rPr lang="en-US" sz="1200" u="sng" dirty="0"/>
              <a:t>Wash hands after each instance of coughing into a tissue or using a tissue or cloth to wipe face.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Farmworkers can imagine in their minds a virus, bacteria or parasite source they might have encountered, even if they can’t see the pathogen of concern. Just like dirt should be washed off hands before handling produce due to its high microbial risk, if workers have touched door knobs, shared tools or other’s hands they should wash their hands prior to eating or touching eyes, nose mouth or adjusting face masks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E476F-48BF-423B-946E-50D29217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836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cloth face covering should be worn whenever people are in a community setting, especially in situations where you may be near people. These face coverings are not a substitute for social distancing. Cloth face coverings are especially important to wear in public in areas of widespread illness. Wearing cloth face coverings is an additional public health measure people should take to reduce the spread of virus. CDC still recommends that you stay at least 6 feet away from other people (social distancing), frequent hand cleaning and other everyday preventive actions. A cloth face covering is not intended to protect the wearer, but it may prevent the spread of virus from the wearer to others. This would be especially important if someone is infected but does not have symptoms.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E476F-48BF-423B-946E-50D29217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03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High traffic, commonly touched: bathroom door handles and water dispenser valves</a:t>
            </a:r>
          </a:p>
          <a:p>
            <a:r>
              <a:rPr lang="en-US" dirty="0"/>
              <a:t>Other symptoms to monitor: lack of thirst or appetite, complaints of fever, chills or aches.</a:t>
            </a:r>
          </a:p>
          <a:p>
            <a:r>
              <a:rPr lang="en-US" dirty="0"/>
              <a:t>Wrist bars, knee bars and foot pedals are useful modifications for hands free water dispensers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Unmarked clear plastic reusable water bottles should be discouraged.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E476F-48BF-423B-946E-50D29217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48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should feel empowered to be part of the solution, including decision making processes that affect their health and well being. Voluntary health disclosures and opportunities for medical caregiver virtual assessments should be encouraged.</a:t>
            </a:r>
          </a:p>
          <a:p>
            <a:endParaRPr lang="en-US" dirty="0"/>
          </a:p>
          <a:p>
            <a:r>
              <a:rPr lang="en-US" dirty="0"/>
              <a:t>Imprinting and positive reinforcement are some of the most important nonverbal communication tools that growers have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E476F-48BF-423B-946E-50D292175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564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Those</a:t>
            </a:r>
            <a:r>
              <a:rPr lang="en-US" altLang="en-US" baseline="0" dirty="0" smtClean="0"/>
              <a:t> who phoned in can email this information and any other questions they have to:  gaps@msu.edu</a:t>
            </a:r>
          </a:p>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519" indent="-285080" eaLnBrk="0" hangingPunct="0">
              <a:spcBef>
                <a:spcPct val="30000"/>
              </a:spcBef>
              <a:defRPr sz="1200">
                <a:solidFill>
                  <a:schemeClr val="tx1"/>
                </a:solidFill>
                <a:latin typeface="Calibri" pitchFamily="34" charset="0"/>
              </a:defRPr>
            </a:lvl2pPr>
            <a:lvl3pPr marL="1141878" indent="-227441" eaLnBrk="0" hangingPunct="0">
              <a:spcBef>
                <a:spcPct val="30000"/>
              </a:spcBef>
              <a:defRPr sz="1200">
                <a:solidFill>
                  <a:schemeClr val="tx1"/>
                </a:solidFill>
                <a:latin typeface="Calibri" pitchFamily="34" charset="0"/>
              </a:defRPr>
            </a:lvl3pPr>
            <a:lvl4pPr marL="1599875" indent="-227441" eaLnBrk="0" hangingPunct="0">
              <a:spcBef>
                <a:spcPct val="30000"/>
              </a:spcBef>
              <a:defRPr sz="1200">
                <a:solidFill>
                  <a:schemeClr val="tx1"/>
                </a:solidFill>
                <a:latin typeface="Calibri" pitchFamily="34" charset="0"/>
              </a:defRPr>
            </a:lvl4pPr>
            <a:lvl5pPr marL="2056314" indent="-227441" eaLnBrk="0" hangingPunct="0">
              <a:spcBef>
                <a:spcPct val="30000"/>
              </a:spcBef>
              <a:defRPr sz="1200">
                <a:solidFill>
                  <a:schemeClr val="tx1"/>
                </a:solidFill>
                <a:latin typeface="Calibri" pitchFamily="34" charset="0"/>
              </a:defRPr>
            </a:lvl5pPr>
            <a:lvl6pPr marL="2504965" indent="-227441" defTabSz="448650" eaLnBrk="0" fontAlgn="base" hangingPunct="0">
              <a:spcBef>
                <a:spcPct val="30000"/>
              </a:spcBef>
              <a:spcAft>
                <a:spcPct val="0"/>
              </a:spcAft>
              <a:defRPr sz="1200">
                <a:solidFill>
                  <a:schemeClr val="tx1"/>
                </a:solidFill>
                <a:latin typeface="Calibri" pitchFamily="34" charset="0"/>
              </a:defRPr>
            </a:lvl6pPr>
            <a:lvl7pPr marL="2953615" indent="-227441" defTabSz="448650" eaLnBrk="0" fontAlgn="base" hangingPunct="0">
              <a:spcBef>
                <a:spcPct val="30000"/>
              </a:spcBef>
              <a:spcAft>
                <a:spcPct val="0"/>
              </a:spcAft>
              <a:defRPr sz="1200">
                <a:solidFill>
                  <a:schemeClr val="tx1"/>
                </a:solidFill>
                <a:latin typeface="Calibri" pitchFamily="34" charset="0"/>
              </a:defRPr>
            </a:lvl7pPr>
            <a:lvl8pPr marL="3402265" indent="-227441" defTabSz="448650" eaLnBrk="0" fontAlgn="base" hangingPunct="0">
              <a:spcBef>
                <a:spcPct val="30000"/>
              </a:spcBef>
              <a:spcAft>
                <a:spcPct val="0"/>
              </a:spcAft>
              <a:defRPr sz="1200">
                <a:solidFill>
                  <a:schemeClr val="tx1"/>
                </a:solidFill>
                <a:latin typeface="Calibri" pitchFamily="34" charset="0"/>
              </a:defRPr>
            </a:lvl8pPr>
            <a:lvl9pPr marL="3850916" indent="-227441" defTabSz="44865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FF9FCC6-6351-44F8-9A1A-D8D30AE84AC6}"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57</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888098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519" indent="-285080" eaLnBrk="0" hangingPunct="0">
              <a:spcBef>
                <a:spcPct val="30000"/>
              </a:spcBef>
              <a:defRPr sz="1200">
                <a:solidFill>
                  <a:schemeClr val="tx1"/>
                </a:solidFill>
                <a:latin typeface="Calibri" pitchFamily="34" charset="0"/>
              </a:defRPr>
            </a:lvl2pPr>
            <a:lvl3pPr marL="1141878" indent="-227441" eaLnBrk="0" hangingPunct="0">
              <a:spcBef>
                <a:spcPct val="30000"/>
              </a:spcBef>
              <a:defRPr sz="1200">
                <a:solidFill>
                  <a:schemeClr val="tx1"/>
                </a:solidFill>
                <a:latin typeface="Calibri" pitchFamily="34" charset="0"/>
              </a:defRPr>
            </a:lvl3pPr>
            <a:lvl4pPr marL="1599875" indent="-227441" eaLnBrk="0" hangingPunct="0">
              <a:spcBef>
                <a:spcPct val="30000"/>
              </a:spcBef>
              <a:defRPr sz="1200">
                <a:solidFill>
                  <a:schemeClr val="tx1"/>
                </a:solidFill>
                <a:latin typeface="Calibri" pitchFamily="34" charset="0"/>
              </a:defRPr>
            </a:lvl4pPr>
            <a:lvl5pPr marL="2056314" indent="-227441" eaLnBrk="0" hangingPunct="0">
              <a:spcBef>
                <a:spcPct val="30000"/>
              </a:spcBef>
              <a:defRPr sz="1200">
                <a:solidFill>
                  <a:schemeClr val="tx1"/>
                </a:solidFill>
                <a:latin typeface="Calibri" pitchFamily="34" charset="0"/>
              </a:defRPr>
            </a:lvl5pPr>
            <a:lvl6pPr marL="2504965" indent="-227441" defTabSz="448650" eaLnBrk="0" fontAlgn="base" hangingPunct="0">
              <a:spcBef>
                <a:spcPct val="30000"/>
              </a:spcBef>
              <a:spcAft>
                <a:spcPct val="0"/>
              </a:spcAft>
              <a:defRPr sz="1200">
                <a:solidFill>
                  <a:schemeClr val="tx1"/>
                </a:solidFill>
                <a:latin typeface="Calibri" pitchFamily="34" charset="0"/>
              </a:defRPr>
            </a:lvl6pPr>
            <a:lvl7pPr marL="2953615" indent="-227441" defTabSz="448650" eaLnBrk="0" fontAlgn="base" hangingPunct="0">
              <a:spcBef>
                <a:spcPct val="30000"/>
              </a:spcBef>
              <a:spcAft>
                <a:spcPct val="0"/>
              </a:spcAft>
              <a:defRPr sz="1200">
                <a:solidFill>
                  <a:schemeClr val="tx1"/>
                </a:solidFill>
                <a:latin typeface="Calibri" pitchFamily="34" charset="0"/>
              </a:defRPr>
            </a:lvl7pPr>
            <a:lvl8pPr marL="3402265" indent="-227441" defTabSz="448650" eaLnBrk="0" fontAlgn="base" hangingPunct="0">
              <a:spcBef>
                <a:spcPct val="30000"/>
              </a:spcBef>
              <a:spcAft>
                <a:spcPct val="0"/>
              </a:spcAft>
              <a:defRPr sz="1200">
                <a:solidFill>
                  <a:schemeClr val="tx1"/>
                </a:solidFill>
                <a:latin typeface="Calibri" pitchFamily="34" charset="0"/>
              </a:defRPr>
            </a:lvl8pPr>
            <a:lvl9pPr marL="3850916" indent="-227441" defTabSz="44865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FF9FCC6-6351-44F8-9A1A-D8D30AE84AC6}"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84361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defTabSz="448650" eaLnBrk="0" fontAlgn="base" hangingPunct="0">
              <a:spcBef>
                <a:spcPct val="30000"/>
              </a:spcBef>
              <a:spcAft>
                <a:spcPct val="0"/>
              </a:spcAft>
              <a:defRPr sz="1200">
                <a:solidFill>
                  <a:schemeClr val="tx1"/>
                </a:solidFill>
                <a:latin typeface="Calibri" pitchFamily="34" charset="0"/>
              </a:defRPr>
            </a:lvl6pPr>
            <a:lvl7pPr marL="2916227" indent="-224325" defTabSz="448650" eaLnBrk="0" fontAlgn="base" hangingPunct="0">
              <a:spcBef>
                <a:spcPct val="30000"/>
              </a:spcBef>
              <a:spcAft>
                <a:spcPct val="0"/>
              </a:spcAft>
              <a:defRPr sz="1200">
                <a:solidFill>
                  <a:schemeClr val="tx1"/>
                </a:solidFill>
                <a:latin typeface="Calibri" pitchFamily="34" charset="0"/>
              </a:defRPr>
            </a:lvl7pPr>
            <a:lvl8pPr marL="3364878" indent="-224325" defTabSz="448650" eaLnBrk="0" fontAlgn="base" hangingPunct="0">
              <a:spcBef>
                <a:spcPct val="30000"/>
              </a:spcBef>
              <a:spcAft>
                <a:spcPct val="0"/>
              </a:spcAft>
              <a:defRPr sz="1200">
                <a:solidFill>
                  <a:schemeClr val="tx1"/>
                </a:solidFill>
                <a:latin typeface="Calibri" pitchFamily="34" charset="0"/>
              </a:defRPr>
            </a:lvl8pPr>
            <a:lvl9pPr marL="3813528" indent="-224325" defTabSz="44865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857B184-358F-4EDC-9AFF-579ADF9E13D4}"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962217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519" indent="-285080" eaLnBrk="0" hangingPunct="0">
              <a:spcBef>
                <a:spcPct val="30000"/>
              </a:spcBef>
              <a:defRPr sz="1200">
                <a:solidFill>
                  <a:schemeClr val="tx1"/>
                </a:solidFill>
                <a:latin typeface="Calibri" pitchFamily="34" charset="0"/>
              </a:defRPr>
            </a:lvl2pPr>
            <a:lvl3pPr marL="1141878" indent="-227441" eaLnBrk="0" hangingPunct="0">
              <a:spcBef>
                <a:spcPct val="30000"/>
              </a:spcBef>
              <a:defRPr sz="1200">
                <a:solidFill>
                  <a:schemeClr val="tx1"/>
                </a:solidFill>
                <a:latin typeface="Calibri" pitchFamily="34" charset="0"/>
              </a:defRPr>
            </a:lvl3pPr>
            <a:lvl4pPr marL="1599875" indent="-227441" eaLnBrk="0" hangingPunct="0">
              <a:spcBef>
                <a:spcPct val="30000"/>
              </a:spcBef>
              <a:defRPr sz="1200">
                <a:solidFill>
                  <a:schemeClr val="tx1"/>
                </a:solidFill>
                <a:latin typeface="Calibri" pitchFamily="34" charset="0"/>
              </a:defRPr>
            </a:lvl4pPr>
            <a:lvl5pPr marL="2056314" indent="-227441" eaLnBrk="0" hangingPunct="0">
              <a:spcBef>
                <a:spcPct val="30000"/>
              </a:spcBef>
              <a:defRPr sz="1200">
                <a:solidFill>
                  <a:schemeClr val="tx1"/>
                </a:solidFill>
                <a:latin typeface="Calibri" pitchFamily="34" charset="0"/>
              </a:defRPr>
            </a:lvl5pPr>
            <a:lvl6pPr marL="2504965" indent="-227441" defTabSz="448650" eaLnBrk="0" fontAlgn="base" hangingPunct="0">
              <a:spcBef>
                <a:spcPct val="30000"/>
              </a:spcBef>
              <a:spcAft>
                <a:spcPct val="0"/>
              </a:spcAft>
              <a:defRPr sz="1200">
                <a:solidFill>
                  <a:schemeClr val="tx1"/>
                </a:solidFill>
                <a:latin typeface="Calibri" pitchFamily="34" charset="0"/>
              </a:defRPr>
            </a:lvl6pPr>
            <a:lvl7pPr marL="2953615" indent="-227441" defTabSz="448650" eaLnBrk="0" fontAlgn="base" hangingPunct="0">
              <a:spcBef>
                <a:spcPct val="30000"/>
              </a:spcBef>
              <a:spcAft>
                <a:spcPct val="0"/>
              </a:spcAft>
              <a:defRPr sz="1200">
                <a:solidFill>
                  <a:schemeClr val="tx1"/>
                </a:solidFill>
                <a:latin typeface="Calibri" pitchFamily="34" charset="0"/>
              </a:defRPr>
            </a:lvl7pPr>
            <a:lvl8pPr marL="3402265" indent="-227441" defTabSz="448650" eaLnBrk="0" fontAlgn="base" hangingPunct="0">
              <a:spcBef>
                <a:spcPct val="30000"/>
              </a:spcBef>
              <a:spcAft>
                <a:spcPct val="0"/>
              </a:spcAft>
              <a:defRPr sz="1200">
                <a:solidFill>
                  <a:schemeClr val="tx1"/>
                </a:solidFill>
                <a:latin typeface="Calibri" pitchFamily="34" charset="0"/>
              </a:defRPr>
            </a:lvl8pPr>
            <a:lvl9pPr marL="3850916" indent="-227441" defTabSz="44865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BFF9FCC6-6351-44F8-9A1A-D8D30AE84AC6}" type="slidenum">
              <a:rPr lang="en-US" altLang="en-US" smtClean="0">
                <a:latin typeface="Arial" pitchFamily="34" charset="0"/>
                <a:ea typeface="ＭＳ Ｐゴシック" pitchFamily="34" charset="-128"/>
              </a:rPr>
              <a:pPr eaLnBrk="1" hangingPunct="1">
                <a:spcBef>
                  <a:spcPct val="0"/>
                </a:spcBef>
                <a:defRPr/>
              </a:pPr>
              <a:t>13</a:t>
            </a:fld>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2145988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TOW Center for Digital Journalism University of Columbia </a:t>
            </a:r>
          </a:p>
          <a:p>
            <a:r>
              <a:rPr lang="en-US" dirty="0">
                <a:hlinkClick r:id="rId3"/>
              </a:rPr>
              <a:t>https://www.cjr.org/tow_center_reports/ovadya-credibility-journalism-ocasio.php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956C0-7918-4530-9EF1-38BFB47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88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https://library.columbia.edu/libraries/undergraduate/evaluating_web.html</a:t>
            </a:r>
            <a:endParaRPr lang="en-US" dirty="0"/>
          </a:p>
          <a:p>
            <a:r>
              <a:rPr lang="en-US" dirty="0">
                <a:hlinkClick r:id="rId4"/>
              </a:rPr>
              <a:t>https://www.library.georgetown.edu/tutorials/research-guides/evaluating-internet-content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956C0-7918-4530-9EF1-38BFB47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22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we love to talk about poo in food safety but here is a way to evaluate a credible resource,</a:t>
            </a:r>
          </a:p>
          <a:p>
            <a:endParaRPr lang="en-US" dirty="0"/>
          </a:p>
          <a:p>
            <a:r>
              <a:rPr lang="en-US" dirty="0">
                <a:hlinkClick r:id="rId3"/>
              </a:rPr>
              <a:t>https://libguides.rowan.edu/c.php?g=329927&amp;p=2215288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956C0-7918-4530-9EF1-38BFB47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02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Mythbusters: </a:t>
            </a:r>
            <a:r>
              <a:rPr lang="en-US" dirty="0">
                <a:hlinkClick r:id="rId3"/>
              </a:rPr>
              <a:t>https://www.who.int/emergencies/diseases/novel-coronavirus-2019/advice-for-public/myth-busters</a:t>
            </a:r>
            <a:endParaRPr lang="en-US" dirty="0"/>
          </a:p>
          <a:p>
            <a:r>
              <a:rPr lang="en-US" dirty="0">
                <a:hlinkClick r:id="rId4"/>
              </a:rPr>
              <a:t>https://www.cabarrus.k12.nc.us/site/handlers/filedownload.ashx?moduleinstanceid=36124&amp;dataid=221898&amp;FileName=Credible%20v%20Non-Credible%20Sources13.pdf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956C0-7918-4530-9EF1-38BFB47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95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never in the history of a pandemic had this sort of information climate</a:t>
            </a:r>
          </a:p>
          <a:p>
            <a:endParaRPr lang="en-US" dirty="0"/>
          </a:p>
          <a:p>
            <a:r>
              <a:rPr lang="en-US" dirty="0">
                <a:hlinkClick r:id="rId3"/>
              </a:rPr>
              <a:t>https://www.theatlantic.com/ideas/archive/2020/03/heres-how-fight-coronavirus-misinformation/608914/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956C0-7918-4530-9EF1-38BFB47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75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a:t>Click to edit Master title style</a:t>
            </a:r>
            <a:endParaRPr lang="en-US" dirty="0"/>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65000"/>
                    <a:lumOff val="3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F8432FC-7239-4EB5-918E-77112DCE74A0}" type="datetime1">
              <a:rPr lang="en-US"/>
              <a:pPr>
                <a:defRPr/>
              </a:pPr>
              <a:t>4/8/2020</a:t>
            </a:fld>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dirty="0">
                <a:solidFill>
                  <a:prstClr val="black">
                    <a:lumMod val="65000"/>
                    <a:lumOff val="35000"/>
                  </a:prstClr>
                </a:solidFill>
              </a:rPr>
              <a:t>Footer</a:t>
            </a:r>
          </a:p>
        </p:txBody>
      </p:sp>
      <p:sp>
        <p:nvSpPr>
          <p:cNvPr id="6" name="Slide Number Placeholder 5"/>
          <p:cNvSpPr>
            <a:spLocks noGrp="1"/>
          </p:cNvSpPr>
          <p:nvPr>
            <p:ph type="sldNum" sz="quarter" idx="12"/>
          </p:nvPr>
        </p:nvSpPr>
        <p:spPr/>
        <p:txBody>
          <a:bodyPr/>
          <a:lstStyle>
            <a:lvl1pPr>
              <a:defRPr/>
            </a:lvl1pPr>
          </a:lstStyle>
          <a:p>
            <a:pPr>
              <a:defRPr/>
            </a:pPr>
            <a:fld id="{4B9D645D-E758-4FC0-BE08-3F3FC8AAC2B3}" type="slidenum">
              <a:rPr lang="en-US"/>
              <a:pPr>
                <a:defRPr/>
              </a:pPr>
              <a:t>‹#›</a:t>
            </a:fld>
            <a:endParaRPr lang="en-US" dirty="0"/>
          </a:p>
        </p:txBody>
      </p:sp>
    </p:spTree>
    <p:extLst>
      <p:ext uri="{BB962C8B-B14F-4D97-AF65-F5344CB8AC3E}">
        <p14:creationId xmlns:p14="http://schemas.microsoft.com/office/powerpoint/2010/main" val="172056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0DC62-D869-49F8-A848-1332582FEA5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D6212C5-4BCF-4679-9C7E-2B749023A51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657555-2CB3-44D6-8632-C1CEDEE44898}"/>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5" name="Footer Placeholder 4">
            <a:extLst>
              <a:ext uri="{FF2B5EF4-FFF2-40B4-BE49-F238E27FC236}">
                <a16:creationId xmlns:a16="http://schemas.microsoft.com/office/drawing/2014/main" id="{9DF4D88E-4457-4CCD-914A-9F9241E352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15F796-1543-45AE-9907-CD1C02C22142}"/>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616494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C781-8478-4B5F-80AC-B7700BCDBC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BB219-359C-4436-A7D8-4ECA67F5603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1D79AF-F825-476E-8706-6976A856938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9970EE-7184-442F-AAEB-5852C5BDB882}"/>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6" name="Footer Placeholder 5">
            <a:extLst>
              <a:ext uri="{FF2B5EF4-FFF2-40B4-BE49-F238E27FC236}">
                <a16:creationId xmlns:a16="http://schemas.microsoft.com/office/drawing/2014/main" id="{7648D9BD-2CCD-4CB7-AA5C-14E61CB04D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06AB87-D540-4B46-B87A-D1E7D5F79972}"/>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578151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733A-CE43-4005-8E66-C2E5E6B4524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792AF4-1177-4909-ABCF-C71613866CA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C0310-5254-4EB1-923C-296A050B51F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B74A37-3E12-4629-8DC2-DF9DDAC3B72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8B7B2C1-8E60-4C62-9EFA-19B4422DFCA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B531E3-21DE-4055-9ADC-A7DB3AF61D65}"/>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8" name="Footer Placeholder 7">
            <a:extLst>
              <a:ext uri="{FF2B5EF4-FFF2-40B4-BE49-F238E27FC236}">
                <a16:creationId xmlns:a16="http://schemas.microsoft.com/office/drawing/2014/main" id="{1A910E3B-A62B-42C1-9850-8D0777B012F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36D843-E73B-40AD-BA32-CA7414FBB0E2}"/>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340337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0BB4-A1D0-478F-9FC4-31041910BD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5221AC-C424-4E70-A01D-60EA339F31D0}"/>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4" name="Footer Placeholder 3">
            <a:extLst>
              <a:ext uri="{FF2B5EF4-FFF2-40B4-BE49-F238E27FC236}">
                <a16:creationId xmlns:a16="http://schemas.microsoft.com/office/drawing/2014/main" id="{749FDC13-D2E2-4B64-8B6B-AFFB70E991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8678E0B-8D2F-42A8-9482-B788A798B841}"/>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1347192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A2FC8-3030-4D58-99E2-1742E1E5C7F5}"/>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3" name="Footer Placeholder 2">
            <a:extLst>
              <a:ext uri="{FF2B5EF4-FFF2-40B4-BE49-F238E27FC236}">
                <a16:creationId xmlns:a16="http://schemas.microsoft.com/office/drawing/2014/main" id="{41CCCDF0-08D4-4DFE-A935-D880EAB1E67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B46596D-64A7-4C99-8D9D-928B103F148D}"/>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172420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B5F98-EA7D-4148-8A44-013C5C819F5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B3E07DE-A59C-4EC8-A818-7BAE1EEA836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655083-9A78-42BC-9A20-1745E995AA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98BA68-2584-4777-B1FF-AB5FC620EC7E}"/>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6" name="Footer Placeholder 5">
            <a:extLst>
              <a:ext uri="{FF2B5EF4-FFF2-40B4-BE49-F238E27FC236}">
                <a16:creationId xmlns:a16="http://schemas.microsoft.com/office/drawing/2014/main" id="{33C77359-322D-40F0-A0B7-6C17EBFD6C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D241CB-8439-4E03-B99C-1DC79491658D}"/>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3589659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21D15-6FCD-496F-A1C3-14B095140BA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2C67BCB-4D4C-4C76-AB73-AE4DA250DE7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F7FEFB7-3192-405E-A3B1-40816BB90B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AAC205-F019-412D-90FB-369E09036A9C}"/>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6" name="Footer Placeholder 5">
            <a:extLst>
              <a:ext uri="{FF2B5EF4-FFF2-40B4-BE49-F238E27FC236}">
                <a16:creationId xmlns:a16="http://schemas.microsoft.com/office/drawing/2014/main" id="{21CE0DFB-36C0-427E-A0A9-B86CAED366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F830D5-1619-4CE2-A0BA-5BDC624A37E2}"/>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2300834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3992-27AB-44D8-91AA-BC2E1EF35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1BC31-A819-41E9-94E2-1AAAB2A3D4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9D93A-A7EF-469D-91FE-EFDC23CD8C46}"/>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5" name="Footer Placeholder 4">
            <a:extLst>
              <a:ext uri="{FF2B5EF4-FFF2-40B4-BE49-F238E27FC236}">
                <a16:creationId xmlns:a16="http://schemas.microsoft.com/office/drawing/2014/main" id="{2D7F251B-8AA9-41DB-A9FC-FE21502B79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B3349E-FBB0-4174-BF7B-9E580319613E}"/>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1309380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3E8622-C6C4-465F-B3B3-3A7995EF5A6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05E831-A7B0-4BFD-B6DA-4214ABE1069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FDFD9-32AA-4FE9-A414-D32989382F79}"/>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5" name="Footer Placeholder 4">
            <a:extLst>
              <a:ext uri="{FF2B5EF4-FFF2-40B4-BE49-F238E27FC236}">
                <a16:creationId xmlns:a16="http://schemas.microsoft.com/office/drawing/2014/main" id="{39CA03D5-6410-4E77-A825-DC66BA3134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8E8CB8-0523-4683-AD9A-0FA36611ADAC}"/>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3122087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54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4289334"/>
            <a:ext cx="895401" cy="640080"/>
          </a:xfrm>
        </p:spPr>
        <p:txBody>
          <a:bodyPr/>
          <a:lstStyle>
            <a:lvl1pPr>
              <a:defRPr sz="21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0449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48606"/>
            <a:ext cx="8229600" cy="480233"/>
          </a:xfrm>
          <a:prstGeom prst="rect">
            <a:avLst/>
          </a:prstGeom>
        </p:spPr>
        <p:txBody>
          <a:bodyPr>
            <a:normAutofit/>
          </a:bodyPr>
          <a:lstStyle>
            <a:lvl1pPr algn="l">
              <a:defRPr sz="3600" b="0" i="0" baseline="0">
                <a:solidFill>
                  <a:srgbClr val="18453B"/>
                </a:solidFill>
                <a:latin typeface="Gotham-Bold"/>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59668"/>
            <a:ext cx="8229600" cy="4066495"/>
          </a:xfrm>
          <a:prstGeom prst="rect">
            <a:avLst/>
          </a:prstGeom>
        </p:spPr>
        <p:txBody>
          <a:bodyPr/>
          <a:lstStyle>
            <a:lvl1pPr>
              <a:buClr>
                <a:srgbClr val="18453B"/>
              </a:buClr>
              <a:buFont typeface="Arial"/>
              <a:buChar char="•"/>
              <a:defRPr sz="2800" b="0" i="0">
                <a:solidFill>
                  <a:srgbClr val="595959"/>
                </a:solidFill>
                <a:latin typeface="Gotham Book"/>
                <a:cs typeface="Gotham Book"/>
              </a:defRPr>
            </a:lvl1pPr>
            <a:lvl2pPr>
              <a:buClr>
                <a:schemeClr val="tx1">
                  <a:lumMod val="75000"/>
                  <a:lumOff val="25000"/>
                </a:schemeClr>
              </a:buClr>
              <a:buSzPct val="85000"/>
              <a:buFont typeface="Arial"/>
              <a:buChar char="•"/>
              <a:defRPr sz="2400" b="0" i="0">
                <a:solidFill>
                  <a:srgbClr val="595959"/>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AF40C46-5490-4B38-ACDB-E2762258EACA}" type="datetime1">
              <a:rPr lang="en-US"/>
              <a:pPr>
                <a:defRPr/>
              </a:pPr>
              <a:t>4/8/2020</a:t>
            </a:fld>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dirty="0">
                <a:solidFill>
                  <a:prstClr val="black">
                    <a:lumMod val="65000"/>
                    <a:lumOff val="35000"/>
                  </a:prstClr>
                </a:solidFill>
              </a:rPr>
              <a:t>Footer</a:t>
            </a:r>
          </a:p>
        </p:txBody>
      </p:sp>
      <p:sp>
        <p:nvSpPr>
          <p:cNvPr id="6" name="Slide Number Placeholder 5"/>
          <p:cNvSpPr>
            <a:spLocks noGrp="1"/>
          </p:cNvSpPr>
          <p:nvPr>
            <p:ph type="sldNum" sz="quarter" idx="12"/>
          </p:nvPr>
        </p:nvSpPr>
        <p:spPr/>
        <p:txBody>
          <a:bodyPr/>
          <a:lstStyle>
            <a:lvl1pPr>
              <a:defRPr/>
            </a:lvl1pPr>
          </a:lstStyle>
          <a:p>
            <a:pPr>
              <a:defRPr/>
            </a:pPr>
            <a:fld id="{69166541-19EF-4675-B4E6-34F0B63094B2}" type="slidenum">
              <a:rPr lang="en-US"/>
              <a:pPr>
                <a:defRPr/>
              </a:pPr>
              <a:t>‹#›</a:t>
            </a:fld>
            <a:endParaRPr lang="en-US" dirty="0"/>
          </a:p>
        </p:txBody>
      </p:sp>
    </p:spTree>
    <p:extLst>
      <p:ext uri="{BB962C8B-B14F-4D97-AF65-F5344CB8AC3E}">
        <p14:creationId xmlns:p14="http://schemas.microsoft.com/office/powerpoint/2010/main" val="1950432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84672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54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6272785"/>
            <a:ext cx="1983232" cy="365125"/>
          </a:xfrm>
        </p:spPr>
        <p:txBody>
          <a:bodyPr/>
          <a:lstStyle/>
          <a:p>
            <a:fld id="{4F6EE328-6AFF-436B-881F-213D56084544}" type="datetimeFigureOut">
              <a:rPr lang="en-US" dirty="0"/>
              <a:t>4/8/2020</a:t>
            </a:fld>
            <a:endParaRPr lang="en-US" dirty="0"/>
          </a:p>
        </p:txBody>
      </p:sp>
      <p:sp>
        <p:nvSpPr>
          <p:cNvPr id="5" name="Footer Placeholder 4"/>
          <p:cNvSpPr>
            <a:spLocks noGrp="1"/>
          </p:cNvSpPr>
          <p:nvPr>
            <p:ph type="ftr" sz="quarter" idx="11"/>
          </p:nvPr>
        </p:nvSpPr>
        <p:spPr>
          <a:xfrm>
            <a:off x="1637031" y="6272785"/>
            <a:ext cx="4745736" cy="365125"/>
          </a:xfrm>
        </p:spPr>
        <p:txBody>
          <a:bodyPr/>
          <a:lstStyle/>
          <a:p>
            <a:endParaRPr lang="en-US" dirty="0"/>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01158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37636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4/8/2020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74396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4/8/2020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4713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4/8/2020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57468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81480828-6983-48AD-9E27-CBD3696F837E}" type="datetimeFigureOut">
              <a:rPr lang="en-US" dirty="0"/>
              <a:t>4/8/2020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78047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2C5EFB91-0324-450E-B17F-36DC0ECCE413}" type="datetimeFigureOut">
              <a:rPr lang="en-US" dirty="0"/>
              <a:t>4/8/2020</a:t>
            </a:fld>
            <a:endParaRPr lang="en-US" dirty="0"/>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14217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11221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3942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03154"/>
            <a:ext cx="8229600" cy="875092"/>
          </a:xfrm>
          <a:prstGeom prst="rect">
            <a:avLst/>
          </a:prstGeom>
        </p:spPr>
        <p:txBody>
          <a:bodyPr>
            <a:normAutofit/>
          </a:bodyPr>
          <a:lstStyle>
            <a:lvl1pPr algn="l">
              <a:defRPr sz="3600" b="0" i="0" baseline="0">
                <a:solidFill>
                  <a:srgbClr val="18453B"/>
                </a:solidFill>
                <a:latin typeface="Gotham-Bold"/>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Arial"/>
              <a:buChar char="•"/>
              <a:defRPr sz="2800" b="0" i="0">
                <a:solidFill>
                  <a:schemeClr val="tx1">
                    <a:lumMod val="65000"/>
                    <a:lumOff val="35000"/>
                  </a:schemeClr>
                </a:solidFill>
                <a:latin typeface="Gotham Book"/>
                <a:cs typeface="Gotham Book"/>
              </a:defRPr>
            </a:lvl1pPr>
            <a:lvl2pPr>
              <a:buClr>
                <a:schemeClr val="tx1">
                  <a:lumMod val="75000"/>
                  <a:lumOff val="25000"/>
                </a:schemeClr>
              </a:buClr>
              <a:buSzPct val="85000"/>
              <a:buFont typeface="Arial"/>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3"/>
          </p:nvPr>
        </p:nvSpPr>
        <p:spPr>
          <a:xfrm>
            <a:off x="4736096"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A0BE9067-170C-413D-9D2B-04DDA941EF3B}" type="datetime1">
              <a:rPr lang="en-US"/>
              <a:pPr>
                <a:defRPr/>
              </a:pPr>
              <a:t>4/8/2020</a:t>
            </a:fld>
            <a:endParaRPr lang="en-US" dirty="0"/>
          </a:p>
        </p:txBody>
      </p:sp>
      <p:sp>
        <p:nvSpPr>
          <p:cNvPr id="6" name="Footer Placeholder 4"/>
          <p:cNvSpPr>
            <a:spLocks noGrp="1"/>
          </p:cNvSpPr>
          <p:nvPr>
            <p:ph type="ftr" sz="quarter" idx="15"/>
          </p:nvPr>
        </p:nvSpPr>
        <p:spPr/>
        <p:txBody>
          <a:bodyPr/>
          <a:lstStyle>
            <a:lvl1pPr>
              <a:defRPr b="0" i="0">
                <a:solidFill>
                  <a:schemeClr val="tx1">
                    <a:lumMod val="65000"/>
                    <a:lumOff val="35000"/>
                  </a:schemeClr>
                </a:solidFill>
                <a:latin typeface="Gotham Book"/>
                <a:cs typeface="Gotham Book"/>
              </a:defRPr>
            </a:lvl1pPr>
          </a:lstStyle>
          <a:p>
            <a:pPr>
              <a:defRPr/>
            </a:pPr>
            <a:r>
              <a:rPr lang="en-US" dirty="0">
                <a:solidFill>
                  <a:prstClr val="black">
                    <a:lumMod val="65000"/>
                    <a:lumOff val="35000"/>
                  </a:prstClr>
                </a:solidFill>
              </a:rPr>
              <a:t>Footer</a:t>
            </a:r>
          </a:p>
        </p:txBody>
      </p:sp>
      <p:sp>
        <p:nvSpPr>
          <p:cNvPr id="7" name="Slide Number Placeholder 5"/>
          <p:cNvSpPr>
            <a:spLocks noGrp="1"/>
          </p:cNvSpPr>
          <p:nvPr>
            <p:ph type="sldNum" sz="quarter" idx="16"/>
          </p:nvPr>
        </p:nvSpPr>
        <p:spPr/>
        <p:txBody>
          <a:bodyPr/>
          <a:lstStyle>
            <a:lvl1pPr>
              <a:defRPr/>
            </a:lvl1pPr>
          </a:lstStyle>
          <a:p>
            <a:pPr>
              <a:defRPr/>
            </a:pPr>
            <a:fld id="{32E8E68E-6ECC-4B0C-8262-9F8C7A0C292A}" type="slidenum">
              <a:rPr lang="en-US"/>
              <a:pPr>
                <a:defRPr/>
              </a:pPr>
              <a:t>‹#›</a:t>
            </a:fld>
            <a:endParaRPr lang="en-US" dirty="0"/>
          </a:p>
        </p:txBody>
      </p:sp>
    </p:spTree>
    <p:extLst>
      <p:ext uri="{BB962C8B-B14F-4D97-AF65-F5344CB8AC3E}">
        <p14:creationId xmlns:p14="http://schemas.microsoft.com/office/powerpoint/2010/main" val="510631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FA277-6CD3-4960-B3B0-B88D85D8A08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A524E08-99E7-49FF-8C08-D2C20E63BAC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42D0141-2639-4B8D-A09B-7FA95C30BE1A}"/>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5" name="Footer Placeholder 4">
            <a:extLst>
              <a:ext uri="{FF2B5EF4-FFF2-40B4-BE49-F238E27FC236}">
                <a16:creationId xmlns:a16="http://schemas.microsoft.com/office/drawing/2014/main" id="{6F07DF5C-DEF2-4B37-AC6A-13AA302608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15497D-BB93-4903-9FAF-A72134CFE06E}"/>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3481447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9614-88D7-4FB8-8755-ABA8628D0B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43785-343E-45FE-B894-1FF9E7A529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E349E-30FF-4CCB-B89D-C063D45D73DF}"/>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5" name="Footer Placeholder 4">
            <a:extLst>
              <a:ext uri="{FF2B5EF4-FFF2-40B4-BE49-F238E27FC236}">
                <a16:creationId xmlns:a16="http://schemas.microsoft.com/office/drawing/2014/main" id="{48A21649-2760-41A7-85FE-C91681A73A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85FB07-5F96-4C5D-8A67-66E038A0D3CF}"/>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1358077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C752-3747-421F-9C61-CA34E7A0DA8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B03EAB6-FA21-4BA0-8CA0-7C9BDF998C7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C9C888-6F02-4ADE-924A-CD09C8DCD3C1}"/>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5" name="Footer Placeholder 4">
            <a:extLst>
              <a:ext uri="{FF2B5EF4-FFF2-40B4-BE49-F238E27FC236}">
                <a16:creationId xmlns:a16="http://schemas.microsoft.com/office/drawing/2014/main" id="{1F9D8EDD-1A69-4FFB-9D0A-9E0D3DBE4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C21B46-2AD0-4EB5-88E5-538CE3858A46}"/>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2366003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447F-0B6C-4F14-BA0B-325C14074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208DE-45A8-46A9-B79A-53F30B7DD32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90E86-A5C5-4EB6-9808-2CD21DD36C0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41D8F5-7BAB-47A4-9A13-8A9C3DE489A2}"/>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6" name="Footer Placeholder 5">
            <a:extLst>
              <a:ext uri="{FF2B5EF4-FFF2-40B4-BE49-F238E27FC236}">
                <a16:creationId xmlns:a16="http://schemas.microsoft.com/office/drawing/2014/main" id="{A7C83862-6CC5-4ACE-9C9A-84F9D13ADD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E9CD64-2321-473A-BCD3-3460E078C00E}"/>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604075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74E9-78BC-4D3B-BFAE-A4234B8A670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A7AB44-C7FA-4287-B6AC-89975CA7681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F79FA-200A-4BD6-A891-AEE74A39571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A9D6CD-B8A4-4230-849F-89EA44F4AFB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B951A38-B342-40F4-B4B6-FE8F2CB24CD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FEC6D5-D827-4D12-90D8-7A5A75A0B0D7}"/>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8" name="Footer Placeholder 7">
            <a:extLst>
              <a:ext uri="{FF2B5EF4-FFF2-40B4-BE49-F238E27FC236}">
                <a16:creationId xmlns:a16="http://schemas.microsoft.com/office/drawing/2014/main" id="{BA779930-6AB7-4D93-ACD8-D9C43BDB8F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4268A6D-C0F3-47CA-A61A-F7080C143CFF}"/>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3359208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D6CA-AE7B-434B-ABBB-2CC0DD6C7F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DF4F7A-F337-4956-9C8E-225C31229ACD}"/>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4" name="Footer Placeholder 3">
            <a:extLst>
              <a:ext uri="{FF2B5EF4-FFF2-40B4-BE49-F238E27FC236}">
                <a16:creationId xmlns:a16="http://schemas.microsoft.com/office/drawing/2014/main" id="{6085BF70-FC08-45EE-92BE-4639B9E2D92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2C6B0E-9770-4C7B-8AE0-44F811D987EB}"/>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410400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2471D-F69A-41CD-AFA7-D65D708D5ABA}"/>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3" name="Footer Placeholder 2">
            <a:extLst>
              <a:ext uri="{FF2B5EF4-FFF2-40B4-BE49-F238E27FC236}">
                <a16:creationId xmlns:a16="http://schemas.microsoft.com/office/drawing/2014/main" id="{B2CF3409-6ACF-4B7C-8E3E-EBE258D89F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5F8320-F031-4C57-B28C-FFB3675F1194}"/>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4072192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C57D-5289-4B8F-9C7E-80CD32BFC3B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618CC37-F47A-4DDE-8B4D-08B656755B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D121A6-BF2D-46F4-BB78-CEC6022243D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F81AA7-7E18-4488-BA95-BAA608CF125F}"/>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6" name="Footer Placeholder 5">
            <a:extLst>
              <a:ext uri="{FF2B5EF4-FFF2-40B4-BE49-F238E27FC236}">
                <a16:creationId xmlns:a16="http://schemas.microsoft.com/office/drawing/2014/main" id="{73ED90D9-98D4-49AD-BCF0-02C9947172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8AF42C-9BA3-4552-A122-FF97CC1D2CA5}"/>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3854188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E191-F79A-4973-9A64-CE7BC6D830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64D16B9-401C-443A-9AB9-3797695D7AD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AE62DBF-15E3-4233-817F-29E7672F69F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96772E-04C7-43E3-AA60-ED143862F4AA}"/>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6" name="Footer Placeholder 5">
            <a:extLst>
              <a:ext uri="{FF2B5EF4-FFF2-40B4-BE49-F238E27FC236}">
                <a16:creationId xmlns:a16="http://schemas.microsoft.com/office/drawing/2014/main" id="{3C89335A-0DAB-4B84-9CD5-D782F820D4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EC57BD-E657-48F1-971C-6BCEB149273B}"/>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2327805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E65B-6132-4BBA-B727-B60475F207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6DAEA7-A3DA-4322-8E87-DEEF45E2A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82023-1E2E-4A7C-9FEE-DEB1FAC93D49}"/>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5" name="Footer Placeholder 4">
            <a:extLst>
              <a:ext uri="{FF2B5EF4-FFF2-40B4-BE49-F238E27FC236}">
                <a16:creationId xmlns:a16="http://schemas.microsoft.com/office/drawing/2014/main" id="{3C072CF9-CB26-4D88-A132-45E7DF76A4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0D9D5D-70B6-4431-A755-7A92D8437429}"/>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3438834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9873"/>
            <a:ext cx="8229600" cy="821732"/>
          </a:xfrm>
          <a:prstGeom prst="rect">
            <a:avLst/>
          </a:prstGeom>
        </p:spPr>
        <p:txBody>
          <a:bodyPr>
            <a:normAutofit/>
          </a:bodyPr>
          <a:lstStyle>
            <a:lvl1pPr algn="l">
              <a:defRPr sz="3600" b="0" i="0">
                <a:solidFill>
                  <a:srgbClr val="18453B"/>
                </a:solidFill>
                <a:latin typeface="Gotham-Bold"/>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81011"/>
            <a:ext cx="8229600" cy="4024165"/>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D711490-F3DC-4574-AC89-1A3D2A89C75A}" type="datetime1">
              <a:rPr lang="en-US"/>
              <a:pPr>
                <a:defRPr/>
              </a:pPr>
              <a:t>4/8/2020</a:t>
            </a:fld>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dirty="0">
                <a:solidFill>
                  <a:prstClr val="black">
                    <a:lumMod val="65000"/>
                    <a:lumOff val="35000"/>
                  </a:prstClr>
                </a:solidFill>
              </a:rPr>
              <a:t>Footer</a:t>
            </a:r>
          </a:p>
        </p:txBody>
      </p:sp>
      <p:sp>
        <p:nvSpPr>
          <p:cNvPr id="6" name="Slide Number Placeholder 5"/>
          <p:cNvSpPr>
            <a:spLocks noGrp="1"/>
          </p:cNvSpPr>
          <p:nvPr>
            <p:ph type="sldNum" sz="quarter" idx="12"/>
          </p:nvPr>
        </p:nvSpPr>
        <p:spPr/>
        <p:txBody>
          <a:bodyPr/>
          <a:lstStyle>
            <a:lvl1pPr>
              <a:defRPr/>
            </a:lvl1pPr>
          </a:lstStyle>
          <a:p>
            <a:pPr>
              <a:defRPr/>
            </a:pPr>
            <a:fld id="{7800863F-05F7-484A-82E6-74AD41543714}" type="slidenum">
              <a:rPr lang="en-US"/>
              <a:pPr>
                <a:defRPr/>
              </a:pPr>
              <a:t>‹#›</a:t>
            </a:fld>
            <a:endParaRPr lang="en-US" dirty="0"/>
          </a:p>
        </p:txBody>
      </p:sp>
    </p:spTree>
    <p:extLst>
      <p:ext uri="{BB962C8B-B14F-4D97-AF65-F5344CB8AC3E}">
        <p14:creationId xmlns:p14="http://schemas.microsoft.com/office/powerpoint/2010/main" val="2788331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10D07-05B9-4292-9152-41A3FC83A3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57F8C6-D7C5-4F6B-98D9-6EA745BCE94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93D11-77F9-4532-9D77-D040DBE83C67}"/>
              </a:ext>
            </a:extLst>
          </p:cNvPr>
          <p:cNvSpPr>
            <a:spLocks noGrp="1"/>
          </p:cNvSpPr>
          <p:nvPr>
            <p:ph type="dt" sz="half" idx="10"/>
          </p:nvPr>
        </p:nvSpPr>
        <p:spPr/>
        <p:txBody>
          <a:bodyPr/>
          <a:lstStyle/>
          <a:p>
            <a:fld id="{F96A46E9-73A1-4165-BE71-9EA155C7B60C}" type="datetimeFigureOut">
              <a:rPr lang="en-US" smtClean="0"/>
              <a:t>4/8/2020</a:t>
            </a:fld>
            <a:endParaRPr lang="en-US" dirty="0"/>
          </a:p>
        </p:txBody>
      </p:sp>
      <p:sp>
        <p:nvSpPr>
          <p:cNvPr id="5" name="Footer Placeholder 4">
            <a:extLst>
              <a:ext uri="{FF2B5EF4-FFF2-40B4-BE49-F238E27FC236}">
                <a16:creationId xmlns:a16="http://schemas.microsoft.com/office/drawing/2014/main" id="{86986FD2-C55B-4BC3-BFE9-54AB1A79C7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DFBB12-5BED-471A-B1AA-0D5905E31B6B}"/>
              </a:ext>
            </a:extLst>
          </p:cNvPr>
          <p:cNvSpPr>
            <a:spLocks noGrp="1"/>
          </p:cNvSpPr>
          <p:nvPr>
            <p:ph type="sldNum" sz="quarter" idx="12"/>
          </p:nvPr>
        </p:nvSpPr>
        <p:spPr/>
        <p:txBody>
          <a:bodyPr/>
          <a:lstStyle/>
          <a:p>
            <a:fld id="{C332EBDB-95D9-44E7-A2A2-0AC7FB1C799B}" type="slidenum">
              <a:rPr lang="en-US" smtClean="0"/>
              <a:t>‹#›</a:t>
            </a:fld>
            <a:endParaRPr lang="en-US" dirty="0"/>
          </a:p>
        </p:txBody>
      </p:sp>
    </p:spTree>
    <p:extLst>
      <p:ext uri="{BB962C8B-B14F-4D97-AF65-F5344CB8AC3E}">
        <p14:creationId xmlns:p14="http://schemas.microsoft.com/office/powerpoint/2010/main" val="3042204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199"/>
            <a:ext cx="6477000" cy="1143000"/>
          </a:xfrm>
        </p:spPr>
        <p:txBody>
          <a:bodyPr/>
          <a:lstStyle>
            <a:lvl1pPr>
              <a:defRPr>
                <a:solidFill>
                  <a:schemeClr val="bg1"/>
                </a:solidFill>
              </a:defRPr>
            </a:lvl1pPr>
          </a:lstStyle>
          <a:p>
            <a:r>
              <a:rPr lang="en-US"/>
              <a:t>Click to edit Master title style</a:t>
            </a:r>
          </a:p>
        </p:txBody>
      </p:sp>
      <p:sp>
        <p:nvSpPr>
          <p:cNvPr id="11" name="Content Placeholder 3"/>
          <p:cNvSpPr>
            <a:spLocks noGrp="1"/>
          </p:cNvSpPr>
          <p:nvPr>
            <p:ph sz="half" idx="13"/>
          </p:nvPr>
        </p:nvSpPr>
        <p:spPr>
          <a:xfrm>
            <a:off x="1676400" y="1828803"/>
            <a:ext cx="3124200" cy="3657599"/>
          </a:xfrm>
        </p:spPr>
        <p:txBody>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14"/>
          </p:nvPr>
        </p:nvSpPr>
        <p:spPr>
          <a:xfrm>
            <a:off x="5029200" y="1828803"/>
            <a:ext cx="3124200" cy="3657599"/>
          </a:xfrm>
        </p:spPr>
        <p:txBody>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4497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8841"/>
            <a:ext cx="7772400" cy="1301965"/>
          </a:xfrm>
          <a:prstGeom prst="rect">
            <a:avLst/>
          </a:prstGeom>
        </p:spPr>
        <p:txBody>
          <a:bodyPr>
            <a:normAutofit/>
          </a:bodyPr>
          <a:lstStyle>
            <a:lvl1pPr algn="l">
              <a:defRPr sz="3600" b="1" i="0" baseline="0">
                <a:ln>
                  <a:noFill/>
                </a:ln>
                <a:solidFill>
                  <a:srgbClr val="18453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550A6CF5-3BAA-4301-9C7B-C282ED4437B2}" type="slidenum">
              <a:rPr lang="en-US" smtClean="0"/>
              <a:pPr>
                <a:defRPr/>
              </a:pPr>
              <a:t>‹#›</a:t>
            </a:fld>
            <a:endParaRPr lang="en-US" dirty="0"/>
          </a:p>
        </p:txBody>
      </p:sp>
    </p:spTree>
    <p:extLst>
      <p:ext uri="{BB962C8B-B14F-4D97-AF65-F5344CB8AC3E}">
        <p14:creationId xmlns:p14="http://schemas.microsoft.com/office/powerpoint/2010/main" val="1957511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48606"/>
            <a:ext cx="82296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2059668"/>
            <a:ext cx="82296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8D737E2D-E991-494F-A708-6D8D6CA5BF10}" type="slidenum">
              <a:rPr lang="en-US" smtClean="0"/>
              <a:pPr>
                <a:defRPr/>
              </a:pPr>
              <a:t>‹#›</a:t>
            </a:fld>
            <a:endParaRPr lang="en-US" dirty="0"/>
          </a:p>
        </p:txBody>
      </p:sp>
    </p:spTree>
    <p:extLst>
      <p:ext uri="{BB962C8B-B14F-4D97-AF65-F5344CB8AC3E}">
        <p14:creationId xmlns:p14="http://schemas.microsoft.com/office/powerpoint/2010/main" val="3537883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550A6CF5-3BAA-4301-9C7B-C282ED4437B2}" type="slidenum">
              <a:rPr lang="en-US" smtClean="0"/>
              <a:pPr>
                <a:defRPr/>
              </a:pPr>
              <a:t>‹#›</a:t>
            </a:fld>
            <a:endParaRPr lang="en-US" dirty="0"/>
          </a:p>
        </p:txBody>
      </p:sp>
    </p:spTree>
    <p:extLst>
      <p:ext uri="{BB962C8B-B14F-4D97-AF65-F5344CB8AC3E}">
        <p14:creationId xmlns:p14="http://schemas.microsoft.com/office/powerpoint/2010/main" val="2510177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091"/>
            <a:ext cx="8229600" cy="725109"/>
          </a:xfrm>
          <a:prstGeom prst="rect">
            <a:avLst/>
          </a:prstGeom>
        </p:spPr>
        <p:txBody>
          <a:bodyPr>
            <a:normAutofit/>
          </a:bodyPr>
          <a:lstStyle>
            <a:lvl1pPr algn="l">
              <a:defRPr sz="3600" b="0" i="0">
                <a:solidFill>
                  <a:srgbClr val="18453B"/>
                </a:solidFill>
                <a:latin typeface="Gotham-Bold"/>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1674905"/>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Gotham Book"/>
                <a:cs typeface="Gotham Book"/>
              </a:defRPr>
            </a:lvl1pPr>
            <a:lvl2pPr marL="457200" indent="182880" algn="l">
              <a:buClr>
                <a:schemeClr val="tx1">
                  <a:lumMod val="75000"/>
                  <a:lumOff val="25000"/>
                </a:schemeClr>
              </a:buClr>
              <a:buSzPct val="85000"/>
              <a:buFont typeface="Arial"/>
              <a:buChar char="•"/>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1BF6F35-58FB-4A6D-8B8C-CB89A9FC4A15}" type="datetime1">
              <a:rPr lang="en-US"/>
              <a:pPr>
                <a:defRPr/>
              </a:pPr>
              <a:t>4/8/2020</a:t>
            </a:fld>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dirty="0">
                <a:solidFill>
                  <a:prstClr val="black">
                    <a:lumMod val="65000"/>
                    <a:lumOff val="35000"/>
                  </a:prstClr>
                </a:solidFill>
              </a:rPr>
              <a:t>Footer</a:t>
            </a:r>
          </a:p>
        </p:txBody>
      </p:sp>
      <p:sp>
        <p:nvSpPr>
          <p:cNvPr id="6" name="Slide Number Placeholder 5"/>
          <p:cNvSpPr>
            <a:spLocks noGrp="1"/>
          </p:cNvSpPr>
          <p:nvPr>
            <p:ph type="sldNum" sz="quarter" idx="12"/>
          </p:nvPr>
        </p:nvSpPr>
        <p:spPr/>
        <p:txBody>
          <a:bodyPr/>
          <a:lstStyle>
            <a:lvl1pPr>
              <a:defRPr/>
            </a:lvl1pPr>
          </a:lstStyle>
          <a:p>
            <a:pPr>
              <a:defRPr/>
            </a:pPr>
            <a:fld id="{F21D9FEA-BA77-4A39-A6C9-20ADD5E08618}" type="slidenum">
              <a:rPr lang="en-US"/>
              <a:pPr>
                <a:defRPr/>
              </a:pPr>
              <a:t>‹#›</a:t>
            </a:fld>
            <a:endParaRPr lang="en-US" dirty="0"/>
          </a:p>
        </p:txBody>
      </p:sp>
    </p:spTree>
    <p:extLst>
      <p:ext uri="{BB962C8B-B14F-4D97-AF65-F5344CB8AC3E}">
        <p14:creationId xmlns:p14="http://schemas.microsoft.com/office/powerpoint/2010/main" val="1033340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prstClr val="black">
                  <a:lumMod val="65000"/>
                  <a:lumOff val="35000"/>
                </a:prstClr>
              </a:solidFill>
            </a:endParaRPr>
          </a:p>
        </p:txBody>
      </p:sp>
      <p:sp>
        <p:nvSpPr>
          <p:cNvPr id="4" name="Rectangle 6"/>
          <p:cNvSpPr>
            <a:spLocks noGrp="1" noChangeArrowheads="1"/>
          </p:cNvSpPr>
          <p:nvPr>
            <p:ph type="sldNum" sz="quarter" idx="12"/>
          </p:nvPr>
        </p:nvSpPr>
        <p:spPr/>
        <p:txBody>
          <a:bodyPr/>
          <a:lstStyle>
            <a:lvl1pPr>
              <a:defRPr/>
            </a:lvl1pPr>
          </a:lstStyle>
          <a:p>
            <a:pPr>
              <a:defRPr/>
            </a:pPr>
            <a:fld id="{EB50D420-0A0E-434B-B388-4191963DA5EC}" type="slidenum">
              <a:rPr lang="en-US" altLang="en-US"/>
              <a:pPr>
                <a:defRPr/>
              </a:pPr>
              <a:t>‹#›</a:t>
            </a:fld>
            <a:endParaRPr lang="en-US" altLang="en-US" dirty="0"/>
          </a:p>
        </p:txBody>
      </p:sp>
    </p:spTree>
    <p:extLst>
      <p:ext uri="{BB962C8B-B14F-4D97-AF65-F5344CB8AC3E}">
        <p14:creationId xmlns:p14="http://schemas.microsoft.com/office/powerpoint/2010/main" val="121027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a:prstGeom prst="rect">
            <a:avLst/>
          </a:prstGeom>
        </p:spPr>
        <p:txBody>
          <a:bodyPr anchor="ctr"/>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en-US" dirty="0"/>
          </a:p>
        </p:txBody>
      </p:sp>
      <p:sp>
        <p:nvSpPr>
          <p:cNvPr id="4" name="Footer Placeholder 3"/>
          <p:cNvSpPr>
            <a:spLocks noGrp="1"/>
          </p:cNvSpPr>
          <p:nvPr>
            <p:ph type="ftr" sz="quarter" idx="11"/>
          </p:nvPr>
        </p:nvSpPr>
        <p:spPr/>
        <p:txBody>
          <a:bodyPr/>
          <a:lstStyle>
            <a:lvl1pPr>
              <a:defRPr/>
            </a:lvl1pPr>
            <a:extLst/>
          </a:lstStyle>
          <a:p>
            <a:pPr>
              <a:defRPr/>
            </a:pPr>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561D19A3-A7D0-4A24-9D89-79F8E6383BAE}" type="slidenum">
              <a:rPr lang="en-US"/>
              <a:pPr>
                <a:defRPr/>
              </a:pPr>
              <a:t>‹#›</a:t>
            </a:fld>
            <a:endParaRPr lang="en-US" dirty="0"/>
          </a:p>
        </p:txBody>
      </p:sp>
    </p:spTree>
    <p:extLst>
      <p:ext uri="{BB962C8B-B14F-4D97-AF65-F5344CB8AC3E}">
        <p14:creationId xmlns:p14="http://schemas.microsoft.com/office/powerpoint/2010/main" val="113507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040F-C878-4CE0-8F33-68C42ABCC20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4B7BC53-F606-4664-901D-4E3870DE595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FDB6587-A7DA-4A60-87B6-E5D3245A66C9}"/>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5" name="Footer Placeholder 4">
            <a:extLst>
              <a:ext uri="{FF2B5EF4-FFF2-40B4-BE49-F238E27FC236}">
                <a16:creationId xmlns:a16="http://schemas.microsoft.com/office/drawing/2014/main" id="{F43D9C49-BACC-442B-AC6C-E591EB9905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AA1059-456E-47E2-A5D7-0CC95EB6C7CE}"/>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2450310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26A2-17D3-469B-8BC5-DAE4787059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CFA99-764E-4EDB-BCBF-FD488A9A5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E40EA-929F-4FDC-8B68-229256930C5D}"/>
              </a:ext>
            </a:extLst>
          </p:cNvPr>
          <p:cNvSpPr>
            <a:spLocks noGrp="1"/>
          </p:cNvSpPr>
          <p:nvPr>
            <p:ph type="dt" sz="half" idx="10"/>
          </p:nvPr>
        </p:nvSpPr>
        <p:spPr/>
        <p:txBody>
          <a:bodyPr/>
          <a:lstStyle/>
          <a:p>
            <a:fld id="{CA714814-1660-49B8-A2DF-74654C9F19C9}" type="datetimeFigureOut">
              <a:rPr lang="en-US" smtClean="0"/>
              <a:t>4/8/2020</a:t>
            </a:fld>
            <a:endParaRPr lang="en-US" dirty="0"/>
          </a:p>
        </p:txBody>
      </p:sp>
      <p:sp>
        <p:nvSpPr>
          <p:cNvPr id="5" name="Footer Placeholder 4">
            <a:extLst>
              <a:ext uri="{FF2B5EF4-FFF2-40B4-BE49-F238E27FC236}">
                <a16:creationId xmlns:a16="http://schemas.microsoft.com/office/drawing/2014/main" id="{D2387036-B6E6-4712-89FA-059F672C2E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8DFA0E-CAFE-4ACD-8AB5-B442C3E13524}"/>
              </a:ext>
            </a:extLst>
          </p:cNvPr>
          <p:cNvSpPr>
            <a:spLocks noGrp="1"/>
          </p:cNvSpPr>
          <p:nvPr>
            <p:ph type="sldNum" sz="quarter" idx="12"/>
          </p:nvPr>
        </p:nvSpPr>
        <p:spPr/>
        <p:txBody>
          <a:bodyPr/>
          <a:lstStyle/>
          <a:p>
            <a:fld id="{68F08065-F5FD-4896-A721-111194E37A40}" type="slidenum">
              <a:rPr lang="en-US" smtClean="0"/>
              <a:t>‹#›</a:t>
            </a:fld>
            <a:endParaRPr lang="en-US" dirty="0"/>
          </a:p>
        </p:txBody>
      </p:sp>
    </p:spTree>
    <p:extLst>
      <p:ext uri="{BB962C8B-B14F-4D97-AF65-F5344CB8AC3E}">
        <p14:creationId xmlns:p14="http://schemas.microsoft.com/office/powerpoint/2010/main" val="409901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5.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Gotham Book" pitchFamily="49" charset="0"/>
                <a:ea typeface="ＭＳ Ｐゴシック" pitchFamily="49" charset="-128"/>
                <a:cs typeface="+mn-cs"/>
              </a:defRPr>
            </a:lvl1pPr>
          </a:lstStyle>
          <a:p>
            <a:pPr defTabSz="457200" fontAlgn="base">
              <a:spcBef>
                <a:spcPct val="0"/>
              </a:spcBef>
              <a:spcAft>
                <a:spcPct val="0"/>
              </a:spcAft>
              <a:defRPr/>
            </a:pPr>
            <a:fld id="{CDD19DA2-B3B3-4CCB-A977-22C2137C67D2}" type="datetime1">
              <a:rPr lang="en-US"/>
              <a:pPr defTabSz="457200" fontAlgn="base">
                <a:spcBef>
                  <a:spcPct val="0"/>
                </a:spcBef>
                <a:spcAft>
                  <a:spcPct val="0"/>
                </a:spcAft>
                <a:defRPr/>
              </a:pPr>
              <a:t>4/8/2020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Gotham Book"/>
                <a:ea typeface="+mn-ea"/>
                <a:cs typeface="+mn-cs"/>
              </a:defRPr>
            </a:lvl1pPr>
          </a:lstStyle>
          <a:p>
            <a:pPr defTabSz="457200">
              <a:defRPr/>
            </a:pPr>
            <a:r>
              <a:rPr lang="en-US" dirty="0">
                <a:solidFill>
                  <a:prstClr val="black">
                    <a:lumMod val="65000"/>
                    <a:lumOff val="35000"/>
                  </a:prstClr>
                </a:solidFill>
              </a:rPr>
              <a:t>Footer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Gotham Book" pitchFamily="49" charset="0"/>
                <a:ea typeface="ＭＳ Ｐゴシック" pitchFamily="49" charset="-128"/>
                <a:cs typeface="+mn-cs"/>
              </a:defRPr>
            </a:lvl1pPr>
          </a:lstStyle>
          <a:p>
            <a:pPr defTabSz="457200" fontAlgn="base">
              <a:spcBef>
                <a:spcPct val="0"/>
              </a:spcBef>
              <a:spcAft>
                <a:spcPct val="0"/>
              </a:spcAft>
              <a:defRPr/>
            </a:pPr>
            <a:fld id="{1DF56569-2557-4A65-985B-73EAFA710ADC}" type="slidenum">
              <a:rPr lang="en-US"/>
              <a:pPr defTabSz="457200" fontAlgn="base">
                <a:spcBef>
                  <a:spcPct val="0"/>
                </a:spcBef>
                <a:spcAft>
                  <a:spcPct val="0"/>
                </a:spcAft>
                <a:defRPr/>
              </a:pPr>
              <a:t>‹#›</a:t>
            </a:fld>
            <a:endParaRPr lang="en-US" dirty="0"/>
          </a:p>
        </p:txBody>
      </p:sp>
      <p:pic>
        <p:nvPicPr>
          <p:cNvPr id="1029" name="Picture 10" descr="MSU thinner spear_green RGB.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6253163"/>
            <a:ext cx="8229600"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PPT-MSUE Top Strip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17998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5" r:id="rId6"/>
    <p:sldLayoutId id="2147483676" r:id="rId7"/>
  </p:sldLayoutIdLst>
  <p:txStyles>
    <p:titleStyle>
      <a:lvl1pPr algn="ctr" defTabSz="457200" rtl="0" eaLnBrk="0" fontAlgn="base" hangingPunct="0">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Gotham Book"/>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Gotham Book"/>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Gotham Book"/>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6CDB69-EAC4-40C4-8B37-2686C6425A2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8C5822-1029-4837-83AE-4A53CB7FC3C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8C536-E29A-4C5D-BAE1-3C7B5589BF0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714814-1660-49B8-A2DF-74654C9F19C9}" type="datetimeFigureOut">
              <a:rPr lang="en-US" smtClean="0"/>
              <a:t>4/8/2020</a:t>
            </a:fld>
            <a:endParaRPr lang="en-US" dirty="0"/>
          </a:p>
        </p:txBody>
      </p:sp>
      <p:sp>
        <p:nvSpPr>
          <p:cNvPr id="5" name="Footer Placeholder 4">
            <a:extLst>
              <a:ext uri="{FF2B5EF4-FFF2-40B4-BE49-F238E27FC236}">
                <a16:creationId xmlns:a16="http://schemas.microsoft.com/office/drawing/2014/main" id="{F438CF00-8DEF-434E-A36D-F6B5E78EC31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4D475B3-3B1C-4164-B342-F7E214DA16E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F08065-F5FD-4896-A721-111194E37A40}" type="slidenum">
              <a:rPr lang="en-US" smtClean="0"/>
              <a:t>‹#›</a:t>
            </a:fld>
            <a:endParaRPr lang="en-US" dirty="0"/>
          </a:p>
        </p:txBody>
      </p:sp>
    </p:spTree>
    <p:extLst>
      <p:ext uri="{BB962C8B-B14F-4D97-AF65-F5344CB8AC3E}">
        <p14:creationId xmlns:p14="http://schemas.microsoft.com/office/powerpoint/2010/main" val="319702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fld id="{52E37674-C1BA-4107-9B06-6D4CAC3A3DF5}" type="datetimeFigureOut">
              <a:rPr lang="en-US" dirty="0"/>
              <a:t>4/8/2020</a:t>
            </a:fld>
            <a:endParaRPr lang="en-US" dirty="0"/>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n-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6429080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l" defTabSz="685800" rtl="0" eaLnBrk="1" latinLnBrk="0" hangingPunct="1">
        <a:lnSpc>
          <a:spcPct val="90000"/>
        </a:lnSpc>
        <a:spcBef>
          <a:spcPct val="0"/>
        </a:spcBef>
        <a:buNone/>
        <a:defRPr sz="36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BD301-58F3-4117-AFEE-FCE149AD0A8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D668D-1986-4A10-912C-7D0DB753802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9A981-C6E3-4774-A8ED-59491D6096E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96A46E9-73A1-4165-BE71-9EA155C7B60C}" type="datetimeFigureOut">
              <a:rPr lang="en-US" smtClean="0"/>
              <a:t>4/8/2020</a:t>
            </a:fld>
            <a:endParaRPr lang="en-US" dirty="0"/>
          </a:p>
        </p:txBody>
      </p:sp>
      <p:sp>
        <p:nvSpPr>
          <p:cNvPr id="5" name="Footer Placeholder 4">
            <a:extLst>
              <a:ext uri="{FF2B5EF4-FFF2-40B4-BE49-F238E27FC236}">
                <a16:creationId xmlns:a16="http://schemas.microsoft.com/office/drawing/2014/main" id="{9D6B8890-EDC4-47D2-98B9-F7B433E4768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8AC95C3-65EC-4F31-9B85-A3260F51E76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332EBDB-95D9-44E7-A2A2-0AC7FB1C799B}" type="slidenum">
              <a:rPr lang="en-US" smtClean="0"/>
              <a:t>‹#›</a:t>
            </a:fld>
            <a:endParaRPr lang="en-US" dirty="0"/>
          </a:p>
        </p:txBody>
      </p:sp>
    </p:spTree>
    <p:extLst>
      <p:ext uri="{BB962C8B-B14F-4D97-AF65-F5344CB8AC3E}">
        <p14:creationId xmlns:p14="http://schemas.microsoft.com/office/powerpoint/2010/main" val="5939183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277232"/>
            <a:ext cx="9144000" cy="580768"/>
          </a:xfrm>
          <a:prstGeom prst="rect">
            <a:avLst/>
          </a:prstGeom>
          <a:solidFill>
            <a:srgbClr val="94AE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558991"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Arial" panose="020B0604020202020204" pitchFamily="34" charset="0"/>
                <a:cs typeface="Arial" panose="020B0604020202020204" pitchFamily="34" charset="0"/>
              </a:defRPr>
            </a:lvl1pPr>
          </a:lstStyle>
          <a:p>
            <a:pPr algn="l">
              <a:defRPr/>
            </a:pPr>
            <a:fld id="{A2F34E8B-6283-4F34-BD83-ACB982BCB66C}" type="slidenum">
              <a:rPr lang="en-US" smtClean="0"/>
              <a:pPr algn="l">
                <a:defRPr/>
              </a:pPr>
              <a:t>‹#›</a:t>
            </a:fld>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73021" y="6357233"/>
            <a:ext cx="313779" cy="363356"/>
          </a:xfrm>
          <a:prstGeom prst="rect">
            <a:avLst/>
          </a:prstGeom>
        </p:spPr>
      </p:pic>
      <p:sp>
        <p:nvSpPr>
          <p:cNvPr id="12" name="Rectangle 11"/>
          <p:cNvSpPr/>
          <p:nvPr userDrawn="1"/>
        </p:nvSpPr>
        <p:spPr>
          <a:xfrm>
            <a:off x="0" y="0"/>
            <a:ext cx="9144000" cy="580768"/>
          </a:xfrm>
          <a:prstGeom prst="rect">
            <a:avLst/>
          </a:prstGeom>
          <a:solidFill>
            <a:srgbClr val="0C53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8157" y="141957"/>
            <a:ext cx="2295268" cy="296854"/>
          </a:xfrm>
          <a:prstGeom prst="rect">
            <a:avLst/>
          </a:prstGeom>
        </p:spPr>
      </p:pic>
    </p:spTree>
    <p:extLst>
      <p:ext uri="{BB962C8B-B14F-4D97-AF65-F5344CB8AC3E}">
        <p14:creationId xmlns:p14="http://schemas.microsoft.com/office/powerpoint/2010/main" val="25317568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txStyles>
    <p:titleStyle>
      <a:lvl1pPr algn="ctr" defTabSz="457200" rtl="0" eaLnBrk="0" fontAlgn="base" hangingPunct="0">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wmf"/><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hyperlink" Target="https://www.nejm.org/doi/full/10.1056/NEJMc2004973" TargetMode="External"/><Relationship Id="rId2" Type="http://schemas.openxmlformats.org/officeDocument/2006/relationships/hyperlink" Target="https://www.nejm.org/doi/full/1" TargetMode="Externa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journalofhospitalinfection.com/article/S0195-6701(20)30046-3/fulltex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efsa.europa.eu/en/news/coronavirus-no-evidence-food-source-or-transmission-route" TargetMode="External"/><Relationship Id="rId2" Type="http://schemas.openxmlformats.org/officeDocument/2006/relationships/hyperlink" Target="https://www.fda.gov/food/food-safety-during-emergencies/food-safety-and-coronavirus-disease-2019-covid-19"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wmf"/><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bwMode="auto">
          <a:xfrm>
            <a:off x="322262" y="1344362"/>
            <a:ext cx="8423275"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eaLnBrk="1" hangingPunct="1"/>
            <a:r>
              <a:rPr lang="en-US" altLang="en-US" sz="3100" dirty="0" smtClean="0">
                <a:latin typeface="Gotham-Bold" pitchFamily="49" charset="0"/>
                <a:ea typeface="ＭＳ Ｐゴシック" pitchFamily="34" charset="-128"/>
              </a:rPr>
              <a:t>On-farm </a:t>
            </a:r>
            <a:r>
              <a:rPr lang="en-US" altLang="en-US" sz="3100" dirty="0">
                <a:latin typeface="Gotham-Bold" pitchFamily="49" charset="0"/>
                <a:ea typeface="ＭＳ Ｐゴシック" pitchFamily="34" charset="-128"/>
              </a:rPr>
              <a:t>Produce Safety for Small Growers in the Age of COVID-19 </a:t>
            </a:r>
            <a:r>
              <a:rPr lang="en-US" altLang="en-US" sz="3100" dirty="0" smtClean="0">
                <a:latin typeface="Gotham-Bold" pitchFamily="49" charset="0"/>
                <a:ea typeface="ＭＳ Ｐゴシック" pitchFamily="34" charset="-128"/>
              </a:rPr>
              <a:t/>
            </a:r>
            <a:br>
              <a:rPr lang="en-US" altLang="en-US" sz="3100" dirty="0" smtClean="0">
                <a:latin typeface="Gotham-Bold" pitchFamily="49" charset="0"/>
                <a:ea typeface="ＭＳ Ｐゴシック" pitchFamily="34" charset="-128"/>
              </a:rPr>
            </a:br>
            <a:r>
              <a:rPr lang="en-US" altLang="en-US" sz="3100" dirty="0">
                <a:latin typeface="Gotham-Bold" pitchFamily="49" charset="0"/>
                <a:ea typeface="ＭＳ Ｐゴシック" pitchFamily="34" charset="-128"/>
              </a:rPr>
              <a:t/>
            </a:r>
            <a:br>
              <a:rPr lang="en-US" altLang="en-US" sz="3100" dirty="0">
                <a:latin typeface="Gotham-Bold" pitchFamily="49" charset="0"/>
                <a:ea typeface="ＭＳ Ｐゴシック" pitchFamily="34" charset="-128"/>
              </a:rPr>
            </a:br>
            <a:r>
              <a:rPr lang="en-US" altLang="en-US" sz="3100" dirty="0" smtClean="0">
                <a:latin typeface="Gotham-Bold" pitchFamily="49" charset="0"/>
                <a:ea typeface="ＭＳ Ｐゴシック" pitchFamily="34" charset="-128"/>
              </a:rPr>
              <a:t>April 8</a:t>
            </a:r>
            <a:r>
              <a:rPr lang="en-US" altLang="en-US" sz="3100" baseline="30000" dirty="0" smtClean="0">
                <a:latin typeface="Gotham-Bold" pitchFamily="49" charset="0"/>
                <a:ea typeface="ＭＳ Ｐゴシック" pitchFamily="34" charset="-128"/>
              </a:rPr>
              <a:t>th</a:t>
            </a:r>
            <a:r>
              <a:rPr lang="en-US" altLang="en-US" sz="3100" dirty="0" smtClean="0">
                <a:latin typeface="Gotham-Bold" pitchFamily="49" charset="0"/>
                <a:ea typeface="ＭＳ Ｐゴシック" pitchFamily="34" charset="-128"/>
              </a:rPr>
              <a:t> 2020</a:t>
            </a: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endParaRPr lang="en-US" altLang="en-US" sz="700" dirty="0">
              <a:latin typeface="Gotham-Bold" pitchFamily="49" charset="0"/>
              <a:ea typeface="ＭＳ Ｐゴシック" pitchFamily="34" charset="-12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5181600"/>
            <a:ext cx="3548523" cy="7893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814" y="3810000"/>
            <a:ext cx="3124200" cy="2301159"/>
          </a:xfrm>
          <a:prstGeom prst="rect">
            <a:avLst/>
          </a:prstGeom>
        </p:spPr>
      </p:pic>
      <p:pic>
        <p:nvPicPr>
          <p:cNvPr id="1026" name="Picture 2" descr="Michigan State University Exten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13" y="3996821"/>
            <a:ext cx="2981325" cy="385762"/>
          </a:xfrm>
          <a:prstGeom prst="rect">
            <a:avLst/>
          </a:prstGeom>
          <a:noFill/>
          <a:ln>
            <a:noFill/>
          </a:ln>
          <a:effectLst/>
          <a:extLst>
            <a:ext uri="{909E8E84-426E-40DD-AFC4-6F175D3DCCD1}">
              <a14:hiddenFill xmlns:a14="http://schemas.microsoft.com/office/drawing/2010/main">
                <a:solidFill>
                  <a:srgbClr val="C3E0C9"/>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3983978"/>
            <a:ext cx="5299075" cy="769874"/>
          </a:xfrm>
          <a:prstGeom prst="rect">
            <a:avLst/>
          </a:prstGeom>
        </p:spPr>
      </p:pic>
    </p:spTree>
    <p:extLst>
      <p:ext uri="{BB962C8B-B14F-4D97-AF65-F5344CB8AC3E}">
        <p14:creationId xmlns:p14="http://schemas.microsoft.com/office/powerpoint/2010/main" val="3250855470"/>
      </p:ext>
    </p:extLst>
  </p:cSld>
  <p:clrMapOvr>
    <a:masterClrMapping/>
  </p:clrMapOvr>
  <p:transition spd="slow" advTm="2049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5BA4-C00D-4027-9267-2AD0541A41D2}"/>
              </a:ext>
            </a:extLst>
          </p:cNvPr>
          <p:cNvSpPr>
            <a:spLocks noGrp="1"/>
          </p:cNvSpPr>
          <p:nvPr>
            <p:ph type="title"/>
          </p:nvPr>
        </p:nvSpPr>
        <p:spPr>
          <a:xfrm>
            <a:off x="423472" y="785229"/>
            <a:ext cx="8229600" cy="480233"/>
          </a:xfrm>
        </p:spPr>
        <p:txBody>
          <a:bodyPr>
            <a:normAutofit fontScale="90000"/>
          </a:bodyPr>
          <a:lstStyle/>
          <a:p>
            <a:r>
              <a:rPr lang="en-US" dirty="0"/>
              <a:t>Surface Survival</a:t>
            </a:r>
          </a:p>
        </p:txBody>
      </p:sp>
      <p:sp>
        <p:nvSpPr>
          <p:cNvPr id="3" name="Content Placeholder 2">
            <a:extLst>
              <a:ext uri="{FF2B5EF4-FFF2-40B4-BE49-F238E27FC236}">
                <a16:creationId xmlns:a16="http://schemas.microsoft.com/office/drawing/2014/main" id="{4E90E5E5-2B56-4F84-A3CD-3EC75B589252}"/>
              </a:ext>
            </a:extLst>
          </p:cNvPr>
          <p:cNvSpPr>
            <a:spLocks noGrp="1"/>
          </p:cNvSpPr>
          <p:nvPr>
            <p:ph idx="1"/>
          </p:nvPr>
        </p:nvSpPr>
        <p:spPr>
          <a:xfrm>
            <a:off x="443574" y="1600200"/>
            <a:ext cx="8471825" cy="4678363"/>
          </a:xfrm>
        </p:spPr>
        <p:txBody>
          <a:bodyPr/>
          <a:lstStyle/>
          <a:p>
            <a:r>
              <a:rPr lang="en-US" dirty="0"/>
              <a:t>Based on a lab study</a:t>
            </a:r>
          </a:p>
          <a:p>
            <a:pPr lvl="1"/>
            <a:r>
              <a:rPr lang="en-US" dirty="0"/>
              <a:t>In the air				3 hours</a:t>
            </a:r>
          </a:p>
          <a:p>
            <a:pPr lvl="1"/>
            <a:r>
              <a:rPr lang="en-US" dirty="0"/>
              <a:t>Copper				4 hours</a:t>
            </a:r>
          </a:p>
          <a:p>
            <a:pPr lvl="1"/>
            <a:r>
              <a:rPr lang="en-US" dirty="0"/>
              <a:t>Cardboard			24 hours</a:t>
            </a:r>
          </a:p>
          <a:p>
            <a:pPr lvl="1"/>
            <a:r>
              <a:rPr lang="en-US" dirty="0"/>
              <a:t>Stainless Steel		48 hours</a:t>
            </a:r>
          </a:p>
          <a:p>
            <a:pPr lvl="1"/>
            <a:r>
              <a:rPr lang="en-US" dirty="0"/>
              <a:t>Plastics				72 hours</a:t>
            </a:r>
          </a:p>
          <a:p>
            <a:pPr marL="0" indent="0">
              <a:buNone/>
            </a:pPr>
            <a:endParaRPr lang="en-US" dirty="0"/>
          </a:p>
          <a:p>
            <a:pPr marL="0" indent="0">
              <a:buNone/>
            </a:pPr>
            <a:r>
              <a:rPr lang="en-US" sz="1800" i="1" dirty="0"/>
              <a:t>N. van </a:t>
            </a:r>
            <a:r>
              <a:rPr lang="en-US" sz="1800" i="1" dirty="0" err="1"/>
              <a:t>Doremalen</a:t>
            </a:r>
            <a:r>
              <a:rPr lang="en-US" sz="1800" i="1" dirty="0"/>
              <a:t> et al. Aerosol and Surface Stability of SARS-CoV-2 as Compared with SARS-CoV-1, New England Journal of Medicine.</a:t>
            </a:r>
          </a:p>
          <a:p>
            <a:pPr marL="0" indent="0">
              <a:buNone/>
            </a:pPr>
            <a:r>
              <a:rPr lang="en-US" sz="1600" dirty="0">
                <a:hlinkClick r:id="rId2"/>
              </a:rPr>
              <a:t>https://www.nejm.org/doi/full/1</a:t>
            </a:r>
            <a:r>
              <a:rPr lang="en-US" sz="1600" dirty="0">
                <a:hlinkClick r:id="rId3"/>
              </a:rPr>
              <a:t>0.1056/NEJMc2004973</a:t>
            </a:r>
            <a:endParaRPr lang="en-US" sz="1600" dirty="0"/>
          </a:p>
        </p:txBody>
      </p:sp>
      <p:pic>
        <p:nvPicPr>
          <p:cNvPr id="5" name="Picture 4" descr="A close up of a logo&#10;&#10;Description automatically generated">
            <a:extLst>
              <a:ext uri="{FF2B5EF4-FFF2-40B4-BE49-F238E27FC236}">
                <a16:creationId xmlns:a16="http://schemas.microsoft.com/office/drawing/2014/main" id="{FAF12002-E4B8-4DB4-AFDA-688E5B63A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199" y="3139281"/>
            <a:ext cx="1600200" cy="1600200"/>
          </a:xfrm>
          <a:prstGeom prst="rect">
            <a:avLst/>
          </a:prstGeom>
        </p:spPr>
      </p:pic>
    </p:spTree>
    <p:extLst>
      <p:ext uri="{BB962C8B-B14F-4D97-AF65-F5344CB8AC3E}">
        <p14:creationId xmlns:p14="http://schemas.microsoft.com/office/powerpoint/2010/main" val="861746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5BA4-C00D-4027-9267-2AD0541A41D2}"/>
              </a:ext>
            </a:extLst>
          </p:cNvPr>
          <p:cNvSpPr>
            <a:spLocks noGrp="1"/>
          </p:cNvSpPr>
          <p:nvPr>
            <p:ph type="title"/>
          </p:nvPr>
        </p:nvSpPr>
        <p:spPr>
          <a:xfrm>
            <a:off x="423472" y="785229"/>
            <a:ext cx="8229600" cy="480233"/>
          </a:xfrm>
        </p:spPr>
        <p:txBody>
          <a:bodyPr>
            <a:normAutofit fontScale="90000"/>
          </a:bodyPr>
          <a:lstStyle/>
          <a:p>
            <a:r>
              <a:rPr lang="en-US" dirty="0"/>
              <a:t>Inactivation with Disinfectants</a:t>
            </a:r>
          </a:p>
        </p:txBody>
      </p:sp>
      <p:sp>
        <p:nvSpPr>
          <p:cNvPr id="3" name="Content Placeholder 2">
            <a:extLst>
              <a:ext uri="{FF2B5EF4-FFF2-40B4-BE49-F238E27FC236}">
                <a16:creationId xmlns:a16="http://schemas.microsoft.com/office/drawing/2014/main" id="{4E90E5E5-2B56-4F84-A3CD-3EC75B589252}"/>
              </a:ext>
            </a:extLst>
          </p:cNvPr>
          <p:cNvSpPr>
            <a:spLocks noGrp="1"/>
          </p:cNvSpPr>
          <p:nvPr>
            <p:ph idx="1"/>
          </p:nvPr>
        </p:nvSpPr>
        <p:spPr>
          <a:xfrm>
            <a:off x="423472" y="1524000"/>
            <a:ext cx="8548025" cy="4297363"/>
          </a:xfrm>
        </p:spPr>
        <p:txBody>
          <a:bodyPr/>
          <a:lstStyle/>
          <a:p>
            <a:r>
              <a:rPr lang="en-US" dirty="0"/>
              <a:t>Ethanol (62%-71%)				99% to 99.99%</a:t>
            </a:r>
          </a:p>
          <a:p>
            <a:endParaRPr lang="en-US" sz="800" dirty="0"/>
          </a:p>
          <a:p>
            <a:r>
              <a:rPr lang="en-US" dirty="0"/>
              <a:t>Hydrogen Peroxide (0.5%)				99.99%</a:t>
            </a:r>
          </a:p>
          <a:p>
            <a:endParaRPr lang="en-US" sz="800" dirty="0"/>
          </a:p>
          <a:p>
            <a:r>
              <a:rPr lang="en-US" dirty="0"/>
              <a:t>Bleach (0.1%)									99.9%+</a:t>
            </a:r>
          </a:p>
          <a:p>
            <a:endParaRPr lang="en-US" dirty="0"/>
          </a:p>
          <a:p>
            <a:pPr marL="0" indent="0">
              <a:buNone/>
            </a:pPr>
            <a:endParaRPr lang="en-US" sz="1800" i="1" dirty="0"/>
          </a:p>
          <a:p>
            <a:pPr marL="0" indent="0">
              <a:buNone/>
            </a:pPr>
            <a:r>
              <a:rPr lang="en-US" sz="1800" i="1" dirty="0"/>
              <a:t>G. </a:t>
            </a:r>
            <a:r>
              <a:rPr lang="en-US" sz="1800" i="1" dirty="0" err="1"/>
              <a:t>Kampf</a:t>
            </a:r>
            <a:r>
              <a:rPr lang="en-US" sz="1800" i="1" dirty="0"/>
              <a:t> et al. Persistence of coronaviruses on inanimate surfaces and their inactivation with biocidal agents</a:t>
            </a:r>
            <a:endParaRPr lang="en-US" sz="2000" dirty="0">
              <a:hlinkClick r:id="rId2"/>
            </a:endParaRPr>
          </a:p>
          <a:p>
            <a:pPr marL="0" indent="0">
              <a:buNone/>
            </a:pPr>
            <a:r>
              <a:rPr lang="en-US" sz="1600" dirty="0">
                <a:hlinkClick r:id="rId2"/>
              </a:rPr>
              <a:t>https://www.journalofhospitalinfection.com/article/S0195-6701(20)30046-3/fulltext</a:t>
            </a:r>
            <a:endParaRPr lang="en-US" sz="1600" dirty="0"/>
          </a:p>
        </p:txBody>
      </p:sp>
      <p:pic>
        <p:nvPicPr>
          <p:cNvPr id="5" name="Picture 4" descr="A close up of a logo&#10;&#10;Description automatically generated">
            <a:extLst>
              <a:ext uri="{FF2B5EF4-FFF2-40B4-BE49-F238E27FC236}">
                <a16:creationId xmlns:a16="http://schemas.microsoft.com/office/drawing/2014/main" id="{3AB104FD-7F5D-49DD-B3D2-D747A617C3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528" y="5181600"/>
            <a:ext cx="1066800" cy="1066800"/>
          </a:xfrm>
          <a:prstGeom prst="rect">
            <a:avLst/>
          </a:prstGeom>
        </p:spPr>
      </p:pic>
    </p:spTree>
    <p:extLst>
      <p:ext uri="{BB962C8B-B14F-4D97-AF65-F5344CB8AC3E}">
        <p14:creationId xmlns:p14="http://schemas.microsoft.com/office/powerpoint/2010/main" val="2183080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5BA4-C00D-4027-9267-2AD0541A41D2}"/>
              </a:ext>
            </a:extLst>
          </p:cNvPr>
          <p:cNvSpPr>
            <a:spLocks noGrp="1"/>
          </p:cNvSpPr>
          <p:nvPr>
            <p:ph type="title"/>
          </p:nvPr>
        </p:nvSpPr>
        <p:spPr>
          <a:xfrm>
            <a:off x="423472" y="785229"/>
            <a:ext cx="8229600" cy="480233"/>
          </a:xfrm>
        </p:spPr>
        <p:txBody>
          <a:bodyPr>
            <a:normAutofit fontScale="90000"/>
          </a:bodyPr>
          <a:lstStyle/>
          <a:p>
            <a:r>
              <a:rPr lang="en-US" dirty="0"/>
              <a:t>SARS-CoV-2 is Not Likely Foodborne</a:t>
            </a:r>
          </a:p>
        </p:txBody>
      </p:sp>
      <p:sp>
        <p:nvSpPr>
          <p:cNvPr id="3" name="Content Placeholder 2">
            <a:extLst>
              <a:ext uri="{FF2B5EF4-FFF2-40B4-BE49-F238E27FC236}">
                <a16:creationId xmlns:a16="http://schemas.microsoft.com/office/drawing/2014/main" id="{4E90E5E5-2B56-4F84-A3CD-3EC75B589252}"/>
              </a:ext>
            </a:extLst>
          </p:cNvPr>
          <p:cNvSpPr>
            <a:spLocks noGrp="1"/>
          </p:cNvSpPr>
          <p:nvPr>
            <p:ph idx="1"/>
          </p:nvPr>
        </p:nvSpPr>
        <p:spPr>
          <a:xfrm>
            <a:off x="443574" y="1600201"/>
            <a:ext cx="8395625" cy="1981200"/>
          </a:xfrm>
        </p:spPr>
        <p:txBody>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CDC, </a:t>
            </a:r>
            <a:r>
              <a:rPr lang="en-US" dirty="0">
                <a:latin typeface="Calibri" panose="020F0502020204030204" pitchFamily="34" charset="0"/>
                <a:ea typeface="Calibri" panose="020F0502020204030204" pitchFamily="34" charset="0"/>
                <a:cs typeface="Times New Roman" panose="02020603050405020304" pitchFamily="18" charset="0"/>
                <a:hlinkClick r:id="rId2"/>
              </a:rPr>
              <a:t>FDA</a:t>
            </a:r>
            <a:r>
              <a:rPr lang="en-US" dirty="0">
                <a:latin typeface="Calibri" panose="020F0502020204030204" pitchFamily="34" charset="0"/>
                <a:ea typeface="Calibri" panose="020F0502020204030204" pitchFamily="34" charset="0"/>
                <a:cs typeface="Times New Roman" panose="02020603050405020304" pitchFamily="18" charset="0"/>
              </a:rPr>
              <a:t> and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European Health Agencies</a:t>
            </a:r>
            <a:r>
              <a:rPr lang="en-US" dirty="0">
                <a:latin typeface="Calibri" panose="020F0502020204030204" pitchFamily="34" charset="0"/>
                <a:ea typeface="Calibri" panose="020F0502020204030204" pitchFamily="34" charset="0"/>
                <a:cs typeface="Times New Roman" panose="02020603050405020304" pitchFamily="18" charset="0"/>
              </a:rPr>
              <a:t> all report that there is currently no evidence to support that food or food packaging materials being associated with transmission of SARS-CoV-2</a:t>
            </a:r>
          </a:p>
          <a:p>
            <a:endParaRPr lang="en-US" dirty="0"/>
          </a:p>
        </p:txBody>
      </p:sp>
      <p:sp>
        <p:nvSpPr>
          <p:cNvPr id="4" name="TextBox 3">
            <a:extLst>
              <a:ext uri="{FF2B5EF4-FFF2-40B4-BE49-F238E27FC236}">
                <a16:creationId xmlns:a16="http://schemas.microsoft.com/office/drawing/2014/main" id="{5D035939-0558-41FC-AE5D-93A245A23D9D}"/>
              </a:ext>
            </a:extLst>
          </p:cNvPr>
          <p:cNvSpPr txBox="1"/>
          <p:nvPr/>
        </p:nvSpPr>
        <p:spPr>
          <a:xfrm>
            <a:off x="685800" y="3810000"/>
            <a:ext cx="796727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a:ea typeface="+mn-ea"/>
                <a:cs typeface="+mn-cs"/>
              </a:rPr>
              <a:t>Currently there is no evidence of food or food packaging being associated with transmission of COVID-19.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a:ea typeface="+mn-ea"/>
                <a:cs typeface="+mn-cs"/>
              </a:rPr>
              <a:t>Unlike foodborne gastrointestinal (GI) viruses like norovirus and hepatitis A that often make people ill through contaminated food, SARS-CoV-2, which causes COVID-19, is a virus that causes respiratory illness. Foodborne exposure to this virus is not known to be a route of transmission.</a:t>
            </a:r>
          </a:p>
        </p:txBody>
      </p:sp>
    </p:spTree>
    <p:extLst>
      <p:ext uri="{BB962C8B-B14F-4D97-AF65-F5344CB8AC3E}">
        <p14:creationId xmlns:p14="http://schemas.microsoft.com/office/powerpoint/2010/main" val="4235853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bwMode="auto">
          <a:xfrm>
            <a:off x="360362" y="457200"/>
            <a:ext cx="8423275" cy="3951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US" altLang="en-US" sz="7200" dirty="0" smtClean="0">
                <a:latin typeface="Gotham-Bold" pitchFamily="49" charset="0"/>
                <a:ea typeface="ＭＳ Ｐゴシック" pitchFamily="34" charset="-128"/>
              </a:rPr>
              <a:t>Determining a Reputable Information Source</a:t>
            </a:r>
            <a:r>
              <a:rPr lang="en-US" altLang="en-US" sz="3100" dirty="0" smtClean="0">
                <a:latin typeface="Gotham-Bold" pitchFamily="49" charset="0"/>
                <a:ea typeface="ＭＳ Ｐゴシック" pitchFamily="34" charset="-128"/>
              </a:rPr>
              <a:t>  </a:t>
            </a: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endParaRPr lang="en-US" altLang="en-US" sz="700" dirty="0">
              <a:latin typeface="Gotham-Bold" pitchFamily="49" charset="0"/>
              <a:ea typeface="ＭＳ Ｐゴシック" pitchFamily="34" charset="-128"/>
            </a:endParaRPr>
          </a:p>
        </p:txBody>
      </p:sp>
      <p:sp>
        <p:nvSpPr>
          <p:cNvPr id="3" name="Subtitle 2"/>
          <p:cNvSpPr>
            <a:spLocks noGrp="1"/>
          </p:cNvSpPr>
          <p:nvPr>
            <p:ph type="subTitle" idx="1"/>
          </p:nvPr>
        </p:nvSpPr>
        <p:spPr>
          <a:xfrm>
            <a:off x="1524000" y="4572000"/>
            <a:ext cx="5715000" cy="1584324"/>
          </a:xfrm>
        </p:spPr>
        <p:txBody>
          <a:bodyPr>
            <a:normAutofit/>
          </a:bodyPr>
          <a:lstStyle/>
          <a:p>
            <a:pPr algn="ctr" eaLnBrk="1" fontAlgn="auto" hangingPunct="1">
              <a:spcAft>
                <a:spcPts val="0"/>
              </a:spcAft>
              <a:buFont typeface="Arial"/>
              <a:buNone/>
              <a:defRPr/>
            </a:pPr>
            <a:r>
              <a:rPr lang="en-US" dirty="0" smtClean="0">
                <a:ea typeface="+mn-ea"/>
              </a:rPr>
              <a:t>Michelle Jacokes</a:t>
            </a:r>
            <a:endParaRPr lang="en-US" dirty="0">
              <a:ea typeface="+mn-ea"/>
            </a:endParaRPr>
          </a:p>
          <a:p>
            <a:pPr algn="ctr" eaLnBrk="1" fontAlgn="auto" hangingPunct="1">
              <a:spcAft>
                <a:spcPts val="0"/>
              </a:spcAft>
              <a:defRPr/>
            </a:pPr>
            <a:r>
              <a:rPr lang="en-US" dirty="0">
                <a:ea typeface="+mn-ea"/>
              </a:rPr>
              <a:t>April 8, 2020</a:t>
            </a:r>
          </a:p>
        </p:txBody>
      </p:sp>
      <p:pic>
        <p:nvPicPr>
          <p:cNvPr id="9220" name="Picture 10" descr="MSU thinner spear_green RG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25" y="4344988"/>
            <a:ext cx="5045075"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311698"/>
      </p:ext>
    </p:extLst>
  </p:cSld>
  <p:clrMapOvr>
    <a:masterClrMapping/>
  </p:clrMapOvr>
  <p:transition spd="slow" advTm="20499"/>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8807F6-B682-469C-96D2-463619299612}"/>
              </a:ext>
            </a:extLst>
          </p:cNvPr>
          <p:cNvSpPr/>
          <p:nvPr/>
        </p:nvSpPr>
        <p:spPr>
          <a:xfrm>
            <a:off x="6096000" y="176128"/>
            <a:ext cx="2785369" cy="9055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 name="Title 3">
            <a:extLst>
              <a:ext uri="{FF2B5EF4-FFF2-40B4-BE49-F238E27FC236}">
                <a16:creationId xmlns:a16="http://schemas.microsoft.com/office/drawing/2014/main" id="{3D8D8BF4-B8C6-480E-B4C9-38A197450F1A}"/>
              </a:ext>
            </a:extLst>
          </p:cNvPr>
          <p:cNvSpPr>
            <a:spLocks noGrp="1"/>
          </p:cNvSpPr>
          <p:nvPr>
            <p:ph type="title"/>
          </p:nvPr>
        </p:nvSpPr>
        <p:spPr>
          <a:xfrm>
            <a:off x="0" y="630316"/>
            <a:ext cx="7886700" cy="994172"/>
          </a:xfrm>
        </p:spPr>
        <p:txBody>
          <a:bodyPr/>
          <a:lstStyle/>
          <a:p>
            <a:r>
              <a:rPr lang="en-US" b="1" dirty="0"/>
              <a:t>Determining a Reputable Source</a:t>
            </a:r>
          </a:p>
        </p:txBody>
      </p:sp>
      <p:sp>
        <p:nvSpPr>
          <p:cNvPr id="5" name="Content Placeholder 4">
            <a:extLst>
              <a:ext uri="{FF2B5EF4-FFF2-40B4-BE49-F238E27FC236}">
                <a16:creationId xmlns:a16="http://schemas.microsoft.com/office/drawing/2014/main" id="{70D6FB00-5228-4E77-AA7A-FA58ACBACA99}"/>
              </a:ext>
            </a:extLst>
          </p:cNvPr>
          <p:cNvSpPr>
            <a:spLocks noGrp="1"/>
          </p:cNvSpPr>
          <p:nvPr>
            <p:ph idx="1"/>
          </p:nvPr>
        </p:nvSpPr>
        <p:spPr>
          <a:xfrm>
            <a:off x="0" y="1624489"/>
            <a:ext cx="9144000" cy="4376261"/>
          </a:xfrm>
        </p:spPr>
        <p:txBody>
          <a:bodyPr>
            <a:normAutofit lnSpcReduction="10000"/>
          </a:bodyPr>
          <a:lstStyle/>
          <a:p>
            <a:r>
              <a:rPr lang="en-US" b="1" dirty="0"/>
              <a:t>Is a source </a:t>
            </a:r>
            <a:r>
              <a:rPr lang="en-US" b="1" i="1" dirty="0"/>
              <a:t>credible</a:t>
            </a:r>
            <a:r>
              <a:rPr lang="en-US" b="1" dirty="0"/>
              <a:t>?</a:t>
            </a:r>
          </a:p>
          <a:p>
            <a:pPr marL="0" indent="0">
              <a:buNone/>
            </a:pPr>
            <a:r>
              <a:rPr lang="en-US" b="1" dirty="0"/>
              <a:t> 	</a:t>
            </a:r>
            <a:r>
              <a:rPr lang="en-US" b="1" i="1" dirty="0"/>
              <a:t>the likelihood that something informs- or, at least avoids misleading </a:t>
            </a:r>
          </a:p>
          <a:p>
            <a:r>
              <a:rPr lang="en-US" b="1" dirty="0"/>
              <a:t>Is the source </a:t>
            </a:r>
            <a:r>
              <a:rPr lang="en-US" b="1" i="1" dirty="0"/>
              <a:t>informative? </a:t>
            </a:r>
          </a:p>
          <a:p>
            <a:pPr marL="342900" lvl="1" indent="0">
              <a:buNone/>
            </a:pPr>
            <a:r>
              <a:rPr lang="en-US" b="1" i="1" dirty="0"/>
              <a:t>	to form accurate beliefs which can be used to make decisions </a:t>
            </a:r>
          </a:p>
          <a:p>
            <a:r>
              <a:rPr lang="en-US" b="1" i="1" dirty="0"/>
              <a:t>Credibility</a:t>
            </a:r>
          </a:p>
          <a:p>
            <a:pPr marL="0" indent="0">
              <a:buNone/>
            </a:pPr>
            <a:endParaRPr lang="en-US" b="1" i="1" dirty="0"/>
          </a:p>
          <a:p>
            <a:pPr marL="0" indent="0">
              <a:buNone/>
            </a:pPr>
            <a:r>
              <a:rPr lang="en-US" b="1" i="1" dirty="0"/>
              <a:t> </a:t>
            </a:r>
            <a:r>
              <a:rPr lang="en-US" i="1" dirty="0"/>
              <a:t>likelihood that something enables a person to form accurate beliefs and use them to make effective decisions, especially ones relevant to their lives- or at lease avoids decreasing the accuracy of someone's beliefs or the efficacy of their decisions </a:t>
            </a:r>
          </a:p>
          <a:p>
            <a:pPr marL="0" indent="0">
              <a:buNone/>
            </a:pPr>
            <a:endParaRPr lang="en-US" b="1" i="1" dirty="0"/>
          </a:p>
          <a:p>
            <a:pPr marL="342900" lvl="1" indent="0" algn="ctr">
              <a:buNone/>
            </a:pPr>
            <a:r>
              <a:rPr lang="en-US" b="1" i="1" dirty="0"/>
              <a:t>	OR </a:t>
            </a:r>
          </a:p>
          <a:p>
            <a:pPr marL="342900" lvl="1" indent="0" algn="ctr">
              <a:buNone/>
            </a:pPr>
            <a:endParaRPr lang="en-US" b="1" i="1" dirty="0"/>
          </a:p>
          <a:p>
            <a:pPr marL="342900" lvl="1" indent="0" algn="ctr">
              <a:buNone/>
            </a:pPr>
            <a:r>
              <a:rPr lang="en-US" b="1" i="1" dirty="0"/>
              <a:t>Information is high quality and trustworthy- we can believe that it is true!</a:t>
            </a:r>
            <a:endParaRPr lang="en-US" b="1" dirty="0"/>
          </a:p>
          <a:p>
            <a:pPr marL="0" indent="0">
              <a:buNone/>
            </a:pPr>
            <a:endParaRPr lang="en-US" dirty="0"/>
          </a:p>
        </p:txBody>
      </p:sp>
      <p:sp>
        <p:nvSpPr>
          <p:cNvPr id="6" name="Rectangle 5">
            <a:extLst>
              <a:ext uri="{FF2B5EF4-FFF2-40B4-BE49-F238E27FC236}">
                <a16:creationId xmlns:a16="http://schemas.microsoft.com/office/drawing/2014/main" id="{29DD5042-3758-4447-A4A3-6715669D12F9}"/>
              </a:ext>
            </a:extLst>
          </p:cNvPr>
          <p:cNvSpPr/>
          <p:nvPr/>
        </p:nvSpPr>
        <p:spPr>
          <a:xfrm>
            <a:off x="0" y="3615690"/>
            <a:ext cx="9083040" cy="1211580"/>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685800"/>
            <a:endParaRPr lang="en-US" sz="1350" dirty="0">
              <a:solidFill>
                <a:srgbClr val="70AD47"/>
              </a:solidFill>
              <a:latin typeface="Calibri" panose="020F0502020204030204"/>
            </a:endParaRPr>
          </a:p>
        </p:txBody>
      </p:sp>
      <p:pic>
        <p:nvPicPr>
          <p:cNvPr id="8" name="Picture 7">
            <a:extLst>
              <a:ext uri="{FF2B5EF4-FFF2-40B4-BE49-F238E27FC236}">
                <a16:creationId xmlns:a16="http://schemas.microsoft.com/office/drawing/2014/main" id="{FE182803-A2A9-4982-979A-C6008E39E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702" y="191735"/>
            <a:ext cx="1272540" cy="731396"/>
          </a:xfrm>
          <a:prstGeom prst="rect">
            <a:avLst/>
          </a:prstGeom>
        </p:spPr>
      </p:pic>
      <p:sp>
        <p:nvSpPr>
          <p:cNvPr id="3" name="TextBox 2">
            <a:extLst>
              <a:ext uri="{FF2B5EF4-FFF2-40B4-BE49-F238E27FC236}">
                <a16:creationId xmlns:a16="http://schemas.microsoft.com/office/drawing/2014/main" id="{33CEA000-0605-4080-BCA4-55F0C1758A71}"/>
              </a:ext>
            </a:extLst>
          </p:cNvPr>
          <p:cNvSpPr txBox="1"/>
          <p:nvPr/>
        </p:nvSpPr>
        <p:spPr>
          <a:xfrm>
            <a:off x="6096000" y="584806"/>
            <a:ext cx="2663302" cy="473206"/>
          </a:xfrm>
          <a:prstGeom prst="rect">
            <a:avLst/>
          </a:prstGeom>
          <a:noFill/>
        </p:spPr>
        <p:txBody>
          <a:bodyPr wrap="square" rtlCol="0">
            <a:spAutoFit/>
          </a:bodyPr>
          <a:lstStyle/>
          <a:p>
            <a:pPr defTabSz="685800"/>
            <a:r>
              <a:rPr lang="en-US" sz="825" b="1" dirty="0">
                <a:solidFill>
                  <a:prstClr val="black"/>
                </a:solidFill>
                <a:latin typeface="Calibri" panose="020F0502020204030204"/>
              </a:rPr>
              <a:t>Michelle Jacokes</a:t>
            </a:r>
          </a:p>
          <a:p>
            <a:pPr defTabSz="685800"/>
            <a:r>
              <a:rPr lang="en-US" sz="825" b="1" dirty="0">
                <a:solidFill>
                  <a:prstClr val="black"/>
                </a:solidFill>
                <a:latin typeface="Calibri" panose="020F0502020204030204"/>
              </a:rPr>
              <a:t>Manistee Conservation District</a:t>
            </a:r>
          </a:p>
          <a:p>
            <a:pPr defTabSz="685800"/>
            <a:r>
              <a:rPr lang="en-US" sz="825" b="1" dirty="0">
                <a:solidFill>
                  <a:prstClr val="black"/>
                </a:solidFill>
                <a:latin typeface="Calibri" panose="020F0502020204030204"/>
              </a:rPr>
              <a:t>Northwest Lower MI Produce Safety Technician </a:t>
            </a:r>
          </a:p>
        </p:txBody>
      </p:sp>
    </p:spTree>
    <p:extLst>
      <p:ext uri="{BB962C8B-B14F-4D97-AF65-F5344CB8AC3E}">
        <p14:creationId xmlns:p14="http://schemas.microsoft.com/office/powerpoint/2010/main" val="1595026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2547B-F1F4-449A-A2AE-64261893F4EA}"/>
              </a:ext>
            </a:extLst>
          </p:cNvPr>
          <p:cNvSpPr>
            <a:spLocks noGrp="1"/>
          </p:cNvSpPr>
          <p:nvPr>
            <p:ph type="title"/>
          </p:nvPr>
        </p:nvSpPr>
        <p:spPr>
          <a:xfrm>
            <a:off x="0" y="698775"/>
            <a:ext cx="7886700" cy="994172"/>
          </a:xfrm>
        </p:spPr>
        <p:txBody>
          <a:bodyPr/>
          <a:lstStyle/>
          <a:p>
            <a:r>
              <a:rPr lang="en-US" b="1" dirty="0"/>
              <a:t>Navigating a Credible/Reputable Source</a:t>
            </a:r>
          </a:p>
        </p:txBody>
      </p:sp>
      <p:sp>
        <p:nvSpPr>
          <p:cNvPr id="3" name="Content Placeholder 2">
            <a:extLst>
              <a:ext uri="{FF2B5EF4-FFF2-40B4-BE49-F238E27FC236}">
                <a16:creationId xmlns:a16="http://schemas.microsoft.com/office/drawing/2014/main" id="{78E93E6A-0F8B-4337-9555-13D861191608}"/>
              </a:ext>
            </a:extLst>
          </p:cNvPr>
          <p:cNvSpPr>
            <a:spLocks noGrp="1"/>
          </p:cNvSpPr>
          <p:nvPr>
            <p:ph idx="1"/>
          </p:nvPr>
        </p:nvSpPr>
        <p:spPr>
          <a:xfrm>
            <a:off x="0" y="1588646"/>
            <a:ext cx="9144000" cy="4203502"/>
          </a:xfrm>
        </p:spPr>
        <p:txBody>
          <a:bodyPr>
            <a:normAutofit fontScale="92500" lnSpcReduction="20000"/>
          </a:bodyPr>
          <a:lstStyle/>
          <a:p>
            <a:pPr marL="0" indent="0">
              <a:buNone/>
            </a:pPr>
            <a:r>
              <a:rPr lang="en-US" b="1" dirty="0"/>
              <a:t>FACTORS TO CONSIDER: </a:t>
            </a:r>
          </a:p>
          <a:p>
            <a:pPr lvl="1"/>
            <a:r>
              <a:rPr lang="en-US" dirty="0"/>
              <a:t>Authors expertise</a:t>
            </a:r>
          </a:p>
          <a:p>
            <a:pPr lvl="2"/>
            <a:r>
              <a:rPr lang="en-US" dirty="0"/>
              <a:t>Author credentials </a:t>
            </a:r>
          </a:p>
          <a:p>
            <a:pPr lvl="1"/>
            <a:r>
              <a:rPr lang="en-US" dirty="0"/>
              <a:t>Publisher</a:t>
            </a:r>
          </a:p>
          <a:p>
            <a:pPr lvl="2"/>
            <a:r>
              <a:rPr lang="en-US" dirty="0"/>
              <a:t>Origin of the document or information </a:t>
            </a:r>
          </a:p>
          <a:p>
            <a:pPr lvl="1"/>
            <a:r>
              <a:rPr lang="en-US" dirty="0"/>
              <a:t>Accuracy and Objectivity </a:t>
            </a:r>
          </a:p>
          <a:p>
            <a:pPr lvl="2"/>
            <a:r>
              <a:rPr lang="en-US" dirty="0"/>
              <a:t>Can the facts presented be found elsewhere?</a:t>
            </a:r>
          </a:p>
          <a:p>
            <a:pPr lvl="2"/>
            <a:r>
              <a:rPr lang="en-US" dirty="0"/>
              <a:t>Point of View</a:t>
            </a:r>
          </a:p>
          <a:p>
            <a:pPr lvl="3"/>
            <a:r>
              <a:rPr lang="en-US" dirty="0"/>
              <a:t>Potential bias </a:t>
            </a:r>
          </a:p>
          <a:p>
            <a:pPr lvl="3"/>
            <a:r>
              <a:rPr lang="en-US" dirty="0"/>
              <a:t>Being able to see all sides of the issue or information </a:t>
            </a:r>
          </a:p>
          <a:p>
            <a:pPr lvl="1"/>
            <a:r>
              <a:rPr lang="en-US" dirty="0"/>
              <a:t>Peer Review</a:t>
            </a:r>
          </a:p>
          <a:p>
            <a:pPr lvl="1"/>
            <a:r>
              <a:rPr lang="en-US" dirty="0"/>
              <a:t>Date of Publication or Timeliness</a:t>
            </a:r>
          </a:p>
          <a:p>
            <a:pPr lvl="2"/>
            <a:r>
              <a:rPr lang="en-US" dirty="0"/>
              <a:t>When was it created or is it current</a:t>
            </a:r>
          </a:p>
          <a:p>
            <a:pPr lvl="2"/>
            <a:r>
              <a:rPr lang="en-US" dirty="0"/>
              <a:t>Has it been updated?</a:t>
            </a:r>
          </a:p>
          <a:p>
            <a:pPr lvl="1"/>
            <a:r>
              <a:rPr lang="en-US" dirty="0"/>
              <a:t>Footnotes or Bibliographies </a:t>
            </a:r>
          </a:p>
          <a:p>
            <a:pPr lvl="2"/>
            <a:r>
              <a:rPr lang="en-US" dirty="0"/>
              <a:t>Legitimate references and links to other sources can add credibility and depth </a:t>
            </a:r>
          </a:p>
          <a:p>
            <a:pPr lvl="1"/>
            <a:r>
              <a:rPr lang="en-US" dirty="0"/>
              <a:t>Sponsorship</a:t>
            </a:r>
          </a:p>
          <a:p>
            <a:pPr lvl="2"/>
            <a:r>
              <a:rPr lang="en-US" dirty="0"/>
              <a:t>Is the information linked to a parent organization and is it supported by that organization </a:t>
            </a:r>
          </a:p>
          <a:p>
            <a:pPr lvl="1"/>
            <a:r>
              <a:rPr lang="en-US" dirty="0"/>
              <a:t>Appropriateness of What You Are Looking Into </a:t>
            </a:r>
          </a:p>
        </p:txBody>
      </p:sp>
      <p:pic>
        <p:nvPicPr>
          <p:cNvPr id="5" name="Picture 4">
            <a:extLst>
              <a:ext uri="{FF2B5EF4-FFF2-40B4-BE49-F238E27FC236}">
                <a16:creationId xmlns:a16="http://schemas.microsoft.com/office/drawing/2014/main" id="{E0011794-F783-40CE-BAFA-57F16E8D7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656" y="2867619"/>
            <a:ext cx="1350707" cy="2269333"/>
          </a:xfrm>
          <a:prstGeom prst="rect">
            <a:avLst/>
          </a:prstGeom>
        </p:spPr>
      </p:pic>
      <p:pic>
        <p:nvPicPr>
          <p:cNvPr id="7" name="Picture 6">
            <a:extLst>
              <a:ext uri="{FF2B5EF4-FFF2-40B4-BE49-F238E27FC236}">
                <a16:creationId xmlns:a16="http://schemas.microsoft.com/office/drawing/2014/main" id="{A7E5F530-E0DB-4561-AEF2-73B5AFF39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6747" y="165109"/>
            <a:ext cx="1272540" cy="731396"/>
          </a:xfrm>
          <a:prstGeom prst="rect">
            <a:avLst/>
          </a:prstGeom>
        </p:spPr>
      </p:pic>
    </p:spTree>
    <p:extLst>
      <p:ext uri="{BB962C8B-B14F-4D97-AF65-F5344CB8AC3E}">
        <p14:creationId xmlns:p14="http://schemas.microsoft.com/office/powerpoint/2010/main" val="3446930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C5B4F6-2E0D-4113-8662-54C8ACD464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135091"/>
            <a:ext cx="1272540" cy="731396"/>
          </a:xfrm>
          <a:prstGeom prst="rect">
            <a:avLst/>
          </a:prstGeom>
        </p:spPr>
      </p:pic>
      <p:sp>
        <p:nvSpPr>
          <p:cNvPr id="2" name="Title 1">
            <a:extLst>
              <a:ext uri="{FF2B5EF4-FFF2-40B4-BE49-F238E27FC236}">
                <a16:creationId xmlns:a16="http://schemas.microsoft.com/office/drawing/2014/main" id="{B879CEF7-7B47-4928-A9CA-5B45BB25CFAF}"/>
              </a:ext>
            </a:extLst>
          </p:cNvPr>
          <p:cNvSpPr>
            <a:spLocks noGrp="1"/>
          </p:cNvSpPr>
          <p:nvPr>
            <p:ph type="title"/>
          </p:nvPr>
        </p:nvSpPr>
        <p:spPr>
          <a:xfrm>
            <a:off x="0" y="857251"/>
            <a:ext cx="7886700" cy="994172"/>
          </a:xfrm>
        </p:spPr>
        <p:txBody>
          <a:bodyPr/>
          <a:lstStyle/>
          <a:p>
            <a:r>
              <a:rPr lang="en-US" b="1" dirty="0"/>
              <a:t>Use the CRAAP test: </a:t>
            </a:r>
          </a:p>
        </p:txBody>
      </p:sp>
      <p:pic>
        <p:nvPicPr>
          <p:cNvPr id="5" name="Picture 4">
            <a:extLst>
              <a:ext uri="{FF2B5EF4-FFF2-40B4-BE49-F238E27FC236}">
                <a16:creationId xmlns:a16="http://schemas.microsoft.com/office/drawing/2014/main" id="{30B3BB48-9198-4C09-AD28-074D5608C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78" y="1517173"/>
            <a:ext cx="6964445" cy="4483577"/>
          </a:xfrm>
          <a:prstGeom prst="rect">
            <a:avLst/>
          </a:prstGeom>
        </p:spPr>
      </p:pic>
    </p:spTree>
    <p:extLst>
      <p:ext uri="{BB962C8B-B14F-4D97-AF65-F5344CB8AC3E}">
        <p14:creationId xmlns:p14="http://schemas.microsoft.com/office/powerpoint/2010/main" val="1920938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A0F91-946E-4CFC-BDEA-9C158220AE4B}"/>
              </a:ext>
            </a:extLst>
          </p:cNvPr>
          <p:cNvSpPr>
            <a:spLocks noGrp="1"/>
          </p:cNvSpPr>
          <p:nvPr>
            <p:ph type="title"/>
          </p:nvPr>
        </p:nvSpPr>
        <p:spPr>
          <a:xfrm>
            <a:off x="0" y="566142"/>
            <a:ext cx="7886700" cy="994172"/>
          </a:xfrm>
        </p:spPr>
        <p:txBody>
          <a:bodyPr/>
          <a:lstStyle/>
          <a:p>
            <a:r>
              <a:rPr lang="en-US" b="1" dirty="0"/>
              <a:t>Questionable Sources </a:t>
            </a:r>
          </a:p>
        </p:txBody>
      </p:sp>
      <p:sp>
        <p:nvSpPr>
          <p:cNvPr id="3" name="Content Placeholder 2">
            <a:extLst>
              <a:ext uri="{FF2B5EF4-FFF2-40B4-BE49-F238E27FC236}">
                <a16:creationId xmlns:a16="http://schemas.microsoft.com/office/drawing/2014/main" id="{6986F8C6-61EE-4E1F-AC5D-79F55ABA954C}"/>
              </a:ext>
            </a:extLst>
          </p:cNvPr>
          <p:cNvSpPr>
            <a:spLocks noGrp="1"/>
          </p:cNvSpPr>
          <p:nvPr>
            <p:ph idx="1"/>
          </p:nvPr>
        </p:nvSpPr>
        <p:spPr>
          <a:xfrm>
            <a:off x="0" y="1560313"/>
            <a:ext cx="9144000" cy="4440437"/>
          </a:xfrm>
        </p:spPr>
        <p:txBody>
          <a:bodyPr>
            <a:normAutofit lnSpcReduction="10000"/>
          </a:bodyPr>
          <a:lstStyle/>
          <a:p>
            <a:pPr marL="0" indent="0">
              <a:buNone/>
            </a:pPr>
            <a:r>
              <a:rPr lang="en-US" dirty="0"/>
              <a:t>If you feel that information may be bias or opinion based, make sure to fact check and cross reference for accurate information </a:t>
            </a:r>
          </a:p>
          <a:p>
            <a:endParaRPr lang="en-US" dirty="0"/>
          </a:p>
          <a:p>
            <a:pPr marL="0" indent="0">
              <a:buNone/>
            </a:pPr>
            <a:r>
              <a:rPr lang="en-US" b="1" dirty="0"/>
              <a:t>SOURCES THAT MAY MISLEAD:</a:t>
            </a:r>
          </a:p>
          <a:p>
            <a:r>
              <a:rPr lang="en-US" dirty="0"/>
              <a:t>Social Media</a:t>
            </a:r>
          </a:p>
          <a:p>
            <a:r>
              <a:rPr lang="en-US" dirty="0"/>
              <a:t>Personal Blogs </a:t>
            </a:r>
          </a:p>
          <a:p>
            <a:r>
              <a:rPr lang="en-US" dirty="0"/>
              <a:t>Uncited Materials</a:t>
            </a:r>
          </a:p>
          <a:p>
            <a:r>
              <a:rPr lang="en-US" dirty="0"/>
              <a:t>News (some)</a:t>
            </a:r>
          </a:p>
          <a:p>
            <a:r>
              <a:rPr lang="en-US" dirty="0"/>
              <a:t>Wikipedia</a:t>
            </a:r>
          </a:p>
          <a:p>
            <a:r>
              <a:rPr lang="en-US" dirty="0"/>
              <a:t>Out-of-Date Materials</a:t>
            </a:r>
          </a:p>
          <a:p>
            <a:r>
              <a:rPr lang="en-US" dirty="0"/>
              <a:t>Word of Mouth</a:t>
            </a:r>
          </a:p>
          <a:p>
            <a:r>
              <a:rPr lang="en-US" dirty="0"/>
              <a:t>Non-Scholarly Sources (ideas not necessarily based off research) </a:t>
            </a:r>
          </a:p>
        </p:txBody>
      </p:sp>
      <p:pic>
        <p:nvPicPr>
          <p:cNvPr id="6" name="Picture 5">
            <a:extLst>
              <a:ext uri="{FF2B5EF4-FFF2-40B4-BE49-F238E27FC236}">
                <a16:creationId xmlns:a16="http://schemas.microsoft.com/office/drawing/2014/main" id="{70C76D67-50A2-436C-A791-1100D71AB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00444"/>
            <a:ext cx="1272540" cy="731396"/>
          </a:xfrm>
          <a:prstGeom prst="rect">
            <a:avLst/>
          </a:prstGeom>
        </p:spPr>
      </p:pic>
    </p:spTree>
    <p:extLst>
      <p:ext uri="{BB962C8B-B14F-4D97-AF65-F5344CB8AC3E}">
        <p14:creationId xmlns:p14="http://schemas.microsoft.com/office/powerpoint/2010/main" val="291228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92DF-1D44-4C41-961B-7A2F8FE7DDC8}"/>
              </a:ext>
            </a:extLst>
          </p:cNvPr>
          <p:cNvSpPr>
            <a:spLocks noGrp="1"/>
          </p:cNvSpPr>
          <p:nvPr>
            <p:ph type="title"/>
          </p:nvPr>
        </p:nvSpPr>
        <p:spPr>
          <a:xfrm>
            <a:off x="-15240" y="725862"/>
            <a:ext cx="7886700" cy="994172"/>
          </a:xfrm>
        </p:spPr>
        <p:txBody>
          <a:bodyPr/>
          <a:lstStyle/>
          <a:p>
            <a:r>
              <a:rPr lang="en-US" b="1" dirty="0"/>
              <a:t>Questionable Sources: Fight Misinformation </a:t>
            </a:r>
          </a:p>
        </p:txBody>
      </p:sp>
      <p:sp>
        <p:nvSpPr>
          <p:cNvPr id="3" name="Content Placeholder 2">
            <a:extLst>
              <a:ext uri="{FF2B5EF4-FFF2-40B4-BE49-F238E27FC236}">
                <a16:creationId xmlns:a16="http://schemas.microsoft.com/office/drawing/2014/main" id="{547510FD-F052-4C52-829F-124B79766CEA}"/>
              </a:ext>
            </a:extLst>
          </p:cNvPr>
          <p:cNvSpPr>
            <a:spLocks noGrp="1"/>
          </p:cNvSpPr>
          <p:nvPr>
            <p:ph idx="1"/>
          </p:nvPr>
        </p:nvSpPr>
        <p:spPr>
          <a:xfrm>
            <a:off x="0" y="1608290"/>
            <a:ext cx="9144000" cy="4203502"/>
          </a:xfrm>
        </p:spPr>
        <p:txBody>
          <a:bodyPr/>
          <a:lstStyle/>
          <a:p>
            <a:r>
              <a:rPr lang="en-US" dirty="0"/>
              <a:t>Consider the source, and the sources source</a:t>
            </a:r>
          </a:p>
          <a:p>
            <a:r>
              <a:rPr lang="en-US" dirty="0"/>
              <a:t>Check your own biases </a:t>
            </a:r>
          </a:p>
          <a:p>
            <a:r>
              <a:rPr lang="en-US" dirty="0"/>
              <a:t>Is the information constructive?</a:t>
            </a:r>
          </a:p>
          <a:p>
            <a:r>
              <a:rPr lang="en-US" dirty="0"/>
              <a:t>Be empathetic- the goal is not to be right, but to be helpful</a:t>
            </a:r>
          </a:p>
          <a:p>
            <a:r>
              <a:rPr lang="en-US" dirty="0"/>
              <a:t>Don’t spread panic, spread the facts</a:t>
            </a:r>
          </a:p>
        </p:txBody>
      </p:sp>
      <p:pic>
        <p:nvPicPr>
          <p:cNvPr id="4" name="Picture 3">
            <a:extLst>
              <a:ext uri="{FF2B5EF4-FFF2-40B4-BE49-F238E27FC236}">
                <a16:creationId xmlns:a16="http://schemas.microsoft.com/office/drawing/2014/main" id="{CC26CE57-AE60-4525-8980-98E9CA715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121409"/>
            <a:ext cx="1272540" cy="731396"/>
          </a:xfrm>
          <a:prstGeom prst="rect">
            <a:avLst/>
          </a:prstGeom>
        </p:spPr>
      </p:pic>
      <p:pic>
        <p:nvPicPr>
          <p:cNvPr id="1026" name="Picture 2">
            <a:extLst>
              <a:ext uri="{FF2B5EF4-FFF2-40B4-BE49-F238E27FC236}">
                <a16:creationId xmlns:a16="http://schemas.microsoft.com/office/drawing/2014/main" id="{FFCEE65B-3A1A-4668-8B98-B5E6EFAA9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962400"/>
            <a:ext cx="5106971" cy="255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1401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B812-0EDD-49BD-BAC3-B5E2D2FB9CE8}"/>
              </a:ext>
            </a:extLst>
          </p:cNvPr>
          <p:cNvSpPr>
            <a:spLocks noGrp="1"/>
          </p:cNvSpPr>
          <p:nvPr>
            <p:ph type="title"/>
          </p:nvPr>
        </p:nvSpPr>
        <p:spPr>
          <a:xfrm>
            <a:off x="0" y="598171"/>
            <a:ext cx="7886700" cy="994172"/>
          </a:xfrm>
        </p:spPr>
        <p:txBody>
          <a:bodyPr/>
          <a:lstStyle/>
          <a:p>
            <a:r>
              <a:rPr lang="en-US" b="1" dirty="0"/>
              <a:t>Examples of Reputable Sources for COVID-19</a:t>
            </a:r>
            <a:r>
              <a:rPr lang="en-US" dirty="0"/>
              <a:t> </a:t>
            </a:r>
          </a:p>
        </p:txBody>
      </p:sp>
      <p:sp>
        <p:nvSpPr>
          <p:cNvPr id="3" name="Content Placeholder 2">
            <a:extLst>
              <a:ext uri="{FF2B5EF4-FFF2-40B4-BE49-F238E27FC236}">
                <a16:creationId xmlns:a16="http://schemas.microsoft.com/office/drawing/2014/main" id="{936A7D17-570A-4D6E-B653-7BE0376F4249}"/>
              </a:ext>
            </a:extLst>
          </p:cNvPr>
          <p:cNvSpPr>
            <a:spLocks noGrp="1"/>
          </p:cNvSpPr>
          <p:nvPr>
            <p:ph idx="1"/>
          </p:nvPr>
        </p:nvSpPr>
        <p:spPr>
          <a:xfrm>
            <a:off x="-7620" y="1451525"/>
            <a:ext cx="7894320" cy="4306014"/>
          </a:xfrm>
        </p:spPr>
        <p:txBody>
          <a:bodyPr>
            <a:normAutofit lnSpcReduction="10000"/>
          </a:bodyPr>
          <a:lstStyle/>
          <a:p>
            <a:pPr marL="0" indent="0">
              <a:buNone/>
            </a:pPr>
            <a:r>
              <a:rPr lang="en-US" b="1" dirty="0"/>
              <a:t>PRIMARY SOURCES:</a:t>
            </a:r>
          </a:p>
          <a:p>
            <a:r>
              <a:rPr lang="en-US" dirty="0"/>
              <a:t>Center for Disease Control (CDC)</a:t>
            </a:r>
          </a:p>
          <a:p>
            <a:r>
              <a:rPr lang="en-US" dirty="0"/>
              <a:t>World Health Organization (WHO) </a:t>
            </a:r>
          </a:p>
          <a:p>
            <a:r>
              <a:rPr lang="en-US" dirty="0"/>
              <a:t>Relevant Medical Professionals/Researchers or other Public Health Organizations </a:t>
            </a:r>
          </a:p>
          <a:p>
            <a:r>
              <a:rPr lang="en-US" dirty="0"/>
              <a:t>Various University or University Extension Organizations </a:t>
            </a:r>
          </a:p>
          <a:p>
            <a:pPr lvl="1"/>
            <a:r>
              <a:rPr lang="en-US" dirty="0"/>
              <a:t>i.e. MSU Extension </a:t>
            </a:r>
          </a:p>
          <a:p>
            <a:endParaRPr lang="en-US" dirty="0"/>
          </a:p>
          <a:p>
            <a:endParaRPr lang="en-US" dirty="0"/>
          </a:p>
          <a:p>
            <a:pPr marL="0" indent="0">
              <a:buNone/>
            </a:pPr>
            <a:endParaRPr lang="en-US" dirty="0"/>
          </a:p>
          <a:p>
            <a:pPr marL="0" indent="0">
              <a:buNone/>
            </a:pPr>
            <a:r>
              <a:rPr lang="en-US" sz="1800" i="1" dirty="0"/>
              <a:t>*Additional reputable resources pertaining to farming</a:t>
            </a:r>
          </a:p>
          <a:p>
            <a:pPr marL="0" indent="0">
              <a:buNone/>
            </a:pPr>
            <a:r>
              <a:rPr lang="en-US" sz="1800" i="1" dirty="0"/>
              <a:t> and food systems will be shared following this webinar</a:t>
            </a:r>
          </a:p>
          <a:p>
            <a:endParaRPr lang="en-US" dirty="0"/>
          </a:p>
          <a:p>
            <a:pPr marL="0" indent="0">
              <a:buNone/>
            </a:pPr>
            <a:endParaRPr lang="en-US" dirty="0"/>
          </a:p>
        </p:txBody>
      </p:sp>
      <p:pic>
        <p:nvPicPr>
          <p:cNvPr id="4" name="Picture 3">
            <a:extLst>
              <a:ext uri="{FF2B5EF4-FFF2-40B4-BE49-F238E27FC236}">
                <a16:creationId xmlns:a16="http://schemas.microsoft.com/office/drawing/2014/main" id="{BFBD4520-6E2E-4F57-ACE8-A6FF3B71E4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595" y="212346"/>
            <a:ext cx="1272540" cy="731396"/>
          </a:xfrm>
          <a:prstGeom prst="rect">
            <a:avLst/>
          </a:prstGeom>
        </p:spPr>
      </p:pic>
      <p:pic>
        <p:nvPicPr>
          <p:cNvPr id="10" name="Picture 9">
            <a:extLst>
              <a:ext uri="{FF2B5EF4-FFF2-40B4-BE49-F238E27FC236}">
                <a16:creationId xmlns:a16="http://schemas.microsoft.com/office/drawing/2014/main" id="{FD197A21-3E44-447C-941F-766A00741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3554897"/>
            <a:ext cx="2815390" cy="2815390"/>
          </a:xfrm>
          <a:prstGeom prst="rect">
            <a:avLst/>
          </a:prstGeom>
        </p:spPr>
      </p:pic>
      <p:sp>
        <p:nvSpPr>
          <p:cNvPr id="11" name="Footer Placeholder 10">
            <a:extLst>
              <a:ext uri="{FF2B5EF4-FFF2-40B4-BE49-F238E27FC236}">
                <a16:creationId xmlns:a16="http://schemas.microsoft.com/office/drawing/2014/main" id="{69682280-BE3C-461A-927A-5B88B9AB3964}"/>
              </a:ext>
            </a:extLst>
          </p:cNvPr>
          <p:cNvSpPr>
            <a:spLocks noGrp="1"/>
          </p:cNvSpPr>
          <p:nvPr>
            <p:ph type="ftr" sz="quarter" idx="11"/>
          </p:nvPr>
        </p:nvSpPr>
        <p:spPr/>
        <p:txBody>
          <a:bodyPr/>
          <a:lstStyle/>
          <a:p>
            <a:pPr defTabSz="685800"/>
            <a:r>
              <a:rPr lang="en-US" dirty="0">
                <a:solidFill>
                  <a:prstClr val="black">
                    <a:tint val="75000"/>
                  </a:prstClr>
                </a:solidFill>
                <a:latin typeface="Calibri" panose="020F0502020204030204"/>
              </a:rPr>
              <a:t>Image: Lisa Fenk, New York Times- Don’t Fall for These Myths About Coronavirus </a:t>
            </a:r>
          </a:p>
        </p:txBody>
      </p:sp>
    </p:spTree>
    <p:extLst>
      <p:ext uri="{BB962C8B-B14F-4D97-AF65-F5344CB8AC3E}">
        <p14:creationId xmlns:p14="http://schemas.microsoft.com/office/powerpoint/2010/main" val="1755122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bwMode="auto">
          <a:xfrm>
            <a:off x="360362" y="1676400"/>
            <a:ext cx="8423275" cy="23368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US" altLang="en-US" sz="5400" dirty="0">
                <a:latin typeface="Gotham-Bold" pitchFamily="49" charset="0"/>
                <a:ea typeface="ＭＳ Ｐゴシック" pitchFamily="34" charset="-128"/>
              </a:rPr>
              <a:t>Basics of SARS-CoV-2 and Covid-19</a:t>
            </a: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r>
              <a:rPr lang="en-US" altLang="en-US" sz="3100" dirty="0">
                <a:latin typeface="Gotham-Bold" pitchFamily="49" charset="0"/>
                <a:ea typeface="ＭＳ Ｐゴシック" pitchFamily="34" charset="-128"/>
              </a:rPr>
              <a:t>  </a:t>
            </a: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endParaRPr lang="en-US" altLang="en-US" sz="700" dirty="0">
              <a:latin typeface="Gotham-Bold" pitchFamily="49" charset="0"/>
              <a:ea typeface="ＭＳ Ｐゴシック" pitchFamily="34" charset="-128"/>
            </a:endParaRPr>
          </a:p>
        </p:txBody>
      </p:sp>
      <p:sp>
        <p:nvSpPr>
          <p:cNvPr id="3" name="Subtitle 2"/>
          <p:cNvSpPr>
            <a:spLocks noGrp="1"/>
          </p:cNvSpPr>
          <p:nvPr>
            <p:ph type="subTitle" idx="1"/>
          </p:nvPr>
        </p:nvSpPr>
        <p:spPr>
          <a:xfrm>
            <a:off x="1524000" y="4572000"/>
            <a:ext cx="5715000" cy="1584324"/>
          </a:xfrm>
        </p:spPr>
        <p:txBody>
          <a:bodyPr>
            <a:normAutofit/>
          </a:bodyPr>
          <a:lstStyle/>
          <a:p>
            <a:pPr algn="ctr" eaLnBrk="1" fontAlgn="auto" hangingPunct="1">
              <a:spcAft>
                <a:spcPts val="0"/>
              </a:spcAft>
              <a:buFont typeface="Arial"/>
              <a:buNone/>
              <a:defRPr/>
            </a:pPr>
            <a:r>
              <a:rPr lang="en-US" dirty="0">
                <a:ea typeface="+mn-ea"/>
              </a:rPr>
              <a:t>Phil Tocco</a:t>
            </a:r>
          </a:p>
          <a:p>
            <a:pPr algn="ctr" eaLnBrk="1" fontAlgn="auto" hangingPunct="1">
              <a:spcAft>
                <a:spcPts val="0"/>
              </a:spcAft>
              <a:defRPr/>
            </a:pPr>
            <a:r>
              <a:rPr lang="en-US" dirty="0">
                <a:ea typeface="+mn-ea"/>
              </a:rPr>
              <a:t>April 8, 2020</a:t>
            </a:r>
          </a:p>
        </p:txBody>
      </p:sp>
      <p:pic>
        <p:nvPicPr>
          <p:cNvPr id="9220" name="Picture 10" descr="MSU thinner spear_green RG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25" y="4344988"/>
            <a:ext cx="5045075"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301713"/>
      </p:ext>
    </p:extLst>
  </p:cSld>
  <p:clrMapOvr>
    <a:masterClrMapping/>
  </p:clrMapOvr>
  <p:transition spd="slow" advTm="2049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bwMode="auto">
          <a:xfrm>
            <a:off x="360362" y="1676400"/>
            <a:ext cx="8423275" cy="23368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US" altLang="en-US" sz="5400" dirty="0" smtClean="0">
                <a:latin typeface="Gotham-Bold" pitchFamily="49" charset="0"/>
                <a:ea typeface="ＭＳ Ｐゴシック" pitchFamily="34" charset="-128"/>
              </a:rPr>
              <a:t>Cleaning</a:t>
            </a:r>
            <a:r>
              <a:rPr lang="en-US" altLang="en-US" sz="5400" dirty="0">
                <a:latin typeface="Gotham-Bold" pitchFamily="49" charset="0"/>
                <a:ea typeface="ＭＳ Ｐゴシック" pitchFamily="34" charset="-128"/>
              </a:rPr>
              <a:t>, Sanitizing and Disinfecting</a:t>
            </a: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r>
              <a:rPr lang="en-US" altLang="en-US" sz="3100" dirty="0">
                <a:latin typeface="Gotham-Bold" pitchFamily="49" charset="0"/>
                <a:ea typeface="ＭＳ Ｐゴシック" pitchFamily="34" charset="-128"/>
              </a:rPr>
              <a:t>  </a:t>
            </a: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endParaRPr lang="en-US" altLang="en-US" sz="700" dirty="0">
              <a:latin typeface="Gotham-Bold" pitchFamily="49" charset="0"/>
              <a:ea typeface="ＭＳ Ｐゴシック" pitchFamily="34" charset="-128"/>
            </a:endParaRPr>
          </a:p>
        </p:txBody>
      </p:sp>
      <p:sp>
        <p:nvSpPr>
          <p:cNvPr id="3" name="Subtitle 2"/>
          <p:cNvSpPr>
            <a:spLocks noGrp="1"/>
          </p:cNvSpPr>
          <p:nvPr>
            <p:ph type="subTitle" idx="1"/>
          </p:nvPr>
        </p:nvSpPr>
        <p:spPr>
          <a:xfrm>
            <a:off x="1524000" y="4572000"/>
            <a:ext cx="5715000" cy="1584324"/>
          </a:xfrm>
        </p:spPr>
        <p:txBody>
          <a:bodyPr>
            <a:normAutofit/>
          </a:bodyPr>
          <a:lstStyle/>
          <a:p>
            <a:pPr algn="ctr" eaLnBrk="1" fontAlgn="auto" hangingPunct="1">
              <a:spcAft>
                <a:spcPts val="0"/>
              </a:spcAft>
              <a:buFont typeface="Arial"/>
              <a:buNone/>
              <a:defRPr/>
            </a:pPr>
            <a:r>
              <a:rPr lang="en-US" dirty="0" smtClean="0">
                <a:ea typeface="+mn-ea"/>
              </a:rPr>
              <a:t>Jae Gerhart</a:t>
            </a:r>
            <a:endParaRPr lang="en-US" dirty="0">
              <a:ea typeface="+mn-ea"/>
            </a:endParaRPr>
          </a:p>
          <a:p>
            <a:pPr algn="ctr" eaLnBrk="1" fontAlgn="auto" hangingPunct="1">
              <a:spcAft>
                <a:spcPts val="0"/>
              </a:spcAft>
              <a:defRPr/>
            </a:pPr>
            <a:r>
              <a:rPr lang="en-US" dirty="0">
                <a:ea typeface="+mn-ea"/>
              </a:rPr>
              <a:t>April 8, 2020</a:t>
            </a:r>
          </a:p>
        </p:txBody>
      </p:sp>
      <p:pic>
        <p:nvPicPr>
          <p:cNvPr id="9220" name="Picture 10" descr="MSU thinner spear_green RG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25" y="4344988"/>
            <a:ext cx="5045075"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541848"/>
      </p:ext>
    </p:extLst>
  </p:cSld>
  <p:clrMapOvr>
    <a:masterClrMapping/>
  </p:clrMapOvr>
  <p:transition spd="slow" advTm="20499"/>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01A18-270B-430E-8741-E266C61E7F4D}"/>
              </a:ext>
            </a:extLst>
          </p:cNvPr>
          <p:cNvSpPr>
            <a:spLocks noGrp="1"/>
          </p:cNvSpPr>
          <p:nvPr>
            <p:ph type="title"/>
          </p:nvPr>
        </p:nvSpPr>
        <p:spPr>
          <a:xfrm>
            <a:off x="541421" y="1008489"/>
            <a:ext cx="8229600" cy="480233"/>
          </a:xfrm>
        </p:spPr>
        <p:txBody>
          <a:bodyPr>
            <a:normAutofit fontScale="90000"/>
          </a:bodyPr>
          <a:lstStyle/>
          <a:p>
            <a:pPr algn="ctr"/>
            <a:r>
              <a:rPr lang="en-US" dirty="0"/>
              <a:t>Cleaning v. Sanitizing v. Disinfecting</a:t>
            </a:r>
          </a:p>
        </p:txBody>
      </p:sp>
      <p:sp>
        <p:nvSpPr>
          <p:cNvPr id="3" name="TextBox 2">
            <a:extLst>
              <a:ext uri="{FF2B5EF4-FFF2-40B4-BE49-F238E27FC236}">
                <a16:creationId xmlns:a16="http://schemas.microsoft.com/office/drawing/2014/main" id="{0F6DE093-BF25-4B6F-AD12-6FF457AB4C8B}"/>
              </a:ext>
            </a:extLst>
          </p:cNvPr>
          <p:cNvSpPr txBox="1"/>
          <p:nvPr/>
        </p:nvSpPr>
        <p:spPr>
          <a:xfrm>
            <a:off x="4572000" y="6316579"/>
            <a:ext cx="3421904" cy="276999"/>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pitchFamily="49" charset="-128"/>
                <a:cs typeface="+mn-cs"/>
              </a:rPr>
              <a:t>Credit: NC State Extension</a:t>
            </a:r>
          </a:p>
        </p:txBody>
      </p:sp>
      <p:graphicFrame>
        <p:nvGraphicFramePr>
          <p:cNvPr id="7" name="Table 7">
            <a:extLst>
              <a:ext uri="{FF2B5EF4-FFF2-40B4-BE49-F238E27FC236}">
                <a16:creationId xmlns:a16="http://schemas.microsoft.com/office/drawing/2014/main" id="{1A53A9A4-6220-47D5-88E1-F073BA44089E}"/>
              </a:ext>
            </a:extLst>
          </p:cNvPr>
          <p:cNvGraphicFramePr>
            <a:graphicFrameLocks noGrp="1"/>
          </p:cNvGraphicFramePr>
          <p:nvPr>
            <p:extLst/>
          </p:nvPr>
        </p:nvGraphicFramePr>
        <p:xfrm>
          <a:off x="681327" y="1995520"/>
          <a:ext cx="7949787" cy="3490879"/>
        </p:xfrm>
        <a:graphic>
          <a:graphicData uri="http://schemas.openxmlformats.org/drawingml/2006/table">
            <a:tbl>
              <a:tblPr firstRow="1" bandRow="1">
                <a:tableStyleId>{F5AB1C69-6EDB-4FF4-983F-18BD219EF322}</a:tableStyleId>
              </a:tblPr>
              <a:tblGrid>
                <a:gridCol w="2635945">
                  <a:extLst>
                    <a:ext uri="{9D8B030D-6E8A-4147-A177-3AD203B41FA5}">
                      <a16:colId xmlns:a16="http://schemas.microsoft.com/office/drawing/2014/main" val="1927765290"/>
                    </a:ext>
                  </a:extLst>
                </a:gridCol>
                <a:gridCol w="2656921">
                  <a:extLst>
                    <a:ext uri="{9D8B030D-6E8A-4147-A177-3AD203B41FA5}">
                      <a16:colId xmlns:a16="http://schemas.microsoft.com/office/drawing/2014/main" val="3143801621"/>
                    </a:ext>
                  </a:extLst>
                </a:gridCol>
                <a:gridCol w="2656921">
                  <a:extLst>
                    <a:ext uri="{9D8B030D-6E8A-4147-A177-3AD203B41FA5}">
                      <a16:colId xmlns:a16="http://schemas.microsoft.com/office/drawing/2014/main" val="1382071254"/>
                    </a:ext>
                  </a:extLst>
                </a:gridCol>
              </a:tblGrid>
              <a:tr h="552365">
                <a:tc>
                  <a:txBody>
                    <a:bodyPr/>
                    <a:lstStyle/>
                    <a:p>
                      <a:pPr algn="ctr"/>
                      <a:r>
                        <a:rPr lang="en-US" dirty="0">
                          <a:solidFill>
                            <a:schemeClr val="tx1"/>
                          </a:solidFill>
                        </a:rPr>
                        <a:t>CLEANING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dirty="0">
                          <a:solidFill>
                            <a:schemeClr val="tx1"/>
                          </a:solidFill>
                        </a:rPr>
                        <a:t>SANITIZING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dirty="0">
                          <a:solidFill>
                            <a:schemeClr val="tx1"/>
                          </a:solidFill>
                        </a:rPr>
                        <a:t>DISINFECTING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516955797"/>
                  </a:ext>
                </a:extLst>
              </a:tr>
              <a:tr h="953398">
                <a:tc>
                  <a:txBody>
                    <a:bodyPr/>
                    <a:lstStyle/>
                    <a:p>
                      <a:pPr algn="ctr"/>
                      <a:r>
                        <a:rPr lang="en-US" dirty="0"/>
                        <a:t>All surfaces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dirty="0"/>
                        <a:t>Food-contact surfaces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dirty="0"/>
                        <a:t>Non-food contact surfaces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77056944"/>
                  </a:ext>
                </a:extLst>
              </a:tr>
              <a:tr h="1432751">
                <a:tc>
                  <a:txBody>
                    <a:bodyPr/>
                    <a:lstStyle/>
                    <a:p>
                      <a:pPr algn="ctr"/>
                      <a:r>
                        <a:rPr lang="en-US" dirty="0"/>
                        <a:t>Physical removal of soil and residue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dirty="0"/>
                        <a:t>Treatment to reduce number of micro-organisms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dirty="0"/>
                        <a:t>Treatment to destroy or inactivate infectious organisms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95455141"/>
                  </a:ext>
                </a:extLst>
              </a:tr>
              <a:tr h="552365">
                <a:tc>
                  <a:txBody>
                    <a:bodyPr/>
                    <a:lstStyle/>
                    <a:p>
                      <a:pPr algn="ctr"/>
                      <a:r>
                        <a:rPr lang="en-US" dirty="0"/>
                        <a:t>Detergent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dirty="0"/>
                        <a:t>Sanitizer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dirty="0"/>
                        <a:t>Disinfectant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399753683"/>
                  </a:ext>
                </a:extLst>
              </a:tr>
            </a:tbl>
          </a:graphicData>
        </a:graphic>
      </p:graphicFrame>
    </p:spTree>
    <p:extLst>
      <p:ext uri="{BB962C8B-B14F-4D97-AF65-F5344CB8AC3E}">
        <p14:creationId xmlns:p14="http://schemas.microsoft.com/office/powerpoint/2010/main" val="976820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98ED-3D7E-42E0-8E6C-8B8B84B56EC7}"/>
              </a:ext>
            </a:extLst>
          </p:cNvPr>
          <p:cNvSpPr>
            <a:spLocks noGrp="1"/>
          </p:cNvSpPr>
          <p:nvPr>
            <p:ph type="title"/>
          </p:nvPr>
        </p:nvSpPr>
        <p:spPr/>
        <p:txBody>
          <a:bodyPr>
            <a:normAutofit fontScale="90000"/>
          </a:bodyPr>
          <a:lstStyle/>
          <a:p>
            <a:r>
              <a:rPr lang="en-US" dirty="0"/>
              <a:t>Basic Steps for Cleaning and Sanitizing</a:t>
            </a:r>
          </a:p>
        </p:txBody>
      </p:sp>
      <p:pic>
        <p:nvPicPr>
          <p:cNvPr id="5" name="Content Placeholder 4" descr="A screenshot of a map&#10;&#10;Description automatically generated">
            <a:extLst>
              <a:ext uri="{FF2B5EF4-FFF2-40B4-BE49-F238E27FC236}">
                <a16:creationId xmlns:a16="http://schemas.microsoft.com/office/drawing/2014/main" id="{D04F6604-51CC-4F9B-BC35-14A1916EBCBF}"/>
              </a:ext>
            </a:extLst>
          </p:cNvPr>
          <p:cNvPicPr>
            <a:picLocks noGrp="1" noChangeAspect="1"/>
          </p:cNvPicPr>
          <p:nvPr>
            <p:ph idx="1"/>
          </p:nvPr>
        </p:nvPicPr>
        <p:blipFill rotWithShape="1">
          <a:blip r:embed="rId2"/>
          <a:srcRect t="23610" r="1766" b="6253"/>
          <a:stretch/>
        </p:blipFill>
        <p:spPr>
          <a:xfrm>
            <a:off x="855342" y="2165685"/>
            <a:ext cx="7302069" cy="3885699"/>
          </a:xfrm>
        </p:spPr>
      </p:pic>
    </p:spTree>
    <p:extLst>
      <p:ext uri="{BB962C8B-B14F-4D97-AF65-F5344CB8AC3E}">
        <p14:creationId xmlns:p14="http://schemas.microsoft.com/office/powerpoint/2010/main" val="353622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2254-BFF7-4BFD-B719-74D714A2C329}"/>
              </a:ext>
            </a:extLst>
          </p:cNvPr>
          <p:cNvSpPr>
            <a:spLocks noGrp="1"/>
          </p:cNvSpPr>
          <p:nvPr>
            <p:ph type="title"/>
          </p:nvPr>
        </p:nvSpPr>
        <p:spPr/>
        <p:txBody>
          <a:bodyPr>
            <a:normAutofit fontScale="90000"/>
          </a:bodyPr>
          <a:lstStyle/>
          <a:p>
            <a:r>
              <a:rPr lang="en-US" dirty="0"/>
              <a:t>Detergents v. Sanitizers</a:t>
            </a:r>
          </a:p>
        </p:txBody>
      </p:sp>
      <p:sp>
        <p:nvSpPr>
          <p:cNvPr id="3" name="Content Placeholder 2">
            <a:extLst>
              <a:ext uri="{FF2B5EF4-FFF2-40B4-BE49-F238E27FC236}">
                <a16:creationId xmlns:a16="http://schemas.microsoft.com/office/drawing/2014/main" id="{19EBA316-96D1-4D20-B009-0F0977A04C38}"/>
              </a:ext>
            </a:extLst>
          </p:cNvPr>
          <p:cNvSpPr>
            <a:spLocks noGrp="1"/>
          </p:cNvSpPr>
          <p:nvPr>
            <p:ph idx="1"/>
          </p:nvPr>
        </p:nvSpPr>
        <p:spPr>
          <a:xfrm>
            <a:off x="457200" y="1963415"/>
            <a:ext cx="8229600" cy="4066495"/>
          </a:xfrm>
        </p:spPr>
        <p:txBody>
          <a:bodyPr/>
          <a:lstStyle/>
          <a:p>
            <a:r>
              <a:rPr lang="en-US" sz="2400" dirty="0"/>
              <a:t>Detergents</a:t>
            </a:r>
          </a:p>
          <a:p>
            <a:pPr lvl="1"/>
            <a:r>
              <a:rPr lang="en-US" sz="2000" dirty="0"/>
              <a:t>Not EPA-regulated</a:t>
            </a:r>
          </a:p>
          <a:p>
            <a:pPr lvl="1"/>
            <a:r>
              <a:rPr lang="en-US" sz="2000" dirty="0"/>
              <a:t>Helps clean off the dirt</a:t>
            </a:r>
          </a:p>
          <a:p>
            <a:pPr lvl="1"/>
            <a:r>
              <a:rPr lang="en-US" sz="2000" dirty="0"/>
              <a:t>Bubble help inactivate envelope-viruses</a:t>
            </a:r>
          </a:p>
          <a:p>
            <a:pPr lvl="1"/>
            <a:r>
              <a:rPr lang="en-US" sz="2000" dirty="0"/>
              <a:t>Examples – Simple Green, </a:t>
            </a:r>
            <a:r>
              <a:rPr lang="en-US" sz="2000" dirty="0" err="1"/>
              <a:t>Greenclean</a:t>
            </a:r>
            <a:r>
              <a:rPr lang="en-US" sz="2000" dirty="0"/>
              <a:t>, CS 223</a:t>
            </a:r>
          </a:p>
          <a:p>
            <a:pPr lvl="1"/>
            <a:endParaRPr lang="en-US" sz="2000" dirty="0"/>
          </a:p>
          <a:p>
            <a:r>
              <a:rPr lang="en-US" sz="2400" dirty="0"/>
              <a:t>Sanitizers</a:t>
            </a:r>
          </a:p>
          <a:p>
            <a:pPr lvl="1"/>
            <a:r>
              <a:rPr lang="en-US" sz="2000" dirty="0"/>
              <a:t>EPA-registered – look for “food contact surfaces”</a:t>
            </a:r>
          </a:p>
          <a:p>
            <a:pPr lvl="1"/>
            <a:r>
              <a:rPr lang="en-US" sz="2000" dirty="0"/>
              <a:t>Cannot have artificial scents or perfumes</a:t>
            </a:r>
          </a:p>
          <a:p>
            <a:pPr lvl="1"/>
            <a:r>
              <a:rPr lang="en-US" sz="2000" dirty="0"/>
              <a:t>Tested for bacterial pathogens</a:t>
            </a:r>
          </a:p>
          <a:p>
            <a:pPr lvl="1"/>
            <a:r>
              <a:rPr lang="en-US" sz="2000" dirty="0"/>
              <a:t>Examples – germicidal bleach, </a:t>
            </a:r>
            <a:r>
              <a:rPr lang="en-US" sz="2000" dirty="0" err="1"/>
              <a:t>Sanidate</a:t>
            </a:r>
            <a:endParaRPr lang="en-US" sz="2000" dirty="0"/>
          </a:p>
        </p:txBody>
      </p:sp>
      <p:pic>
        <p:nvPicPr>
          <p:cNvPr id="5" name="Picture 4" descr="A close up of a bottle&#10;&#10;Description automatically generated">
            <a:extLst>
              <a:ext uri="{FF2B5EF4-FFF2-40B4-BE49-F238E27FC236}">
                <a16:creationId xmlns:a16="http://schemas.microsoft.com/office/drawing/2014/main" id="{64395E39-9DAD-4357-AAD3-E00572EFDA18}"/>
              </a:ext>
            </a:extLst>
          </p:cNvPr>
          <p:cNvPicPr>
            <a:picLocks noChangeAspect="1"/>
          </p:cNvPicPr>
          <p:nvPr/>
        </p:nvPicPr>
        <p:blipFill>
          <a:blip r:embed="rId2"/>
          <a:stretch>
            <a:fillRect/>
          </a:stretch>
        </p:blipFill>
        <p:spPr>
          <a:xfrm>
            <a:off x="6938211" y="2059668"/>
            <a:ext cx="1748589" cy="1748589"/>
          </a:xfrm>
          <a:prstGeom prst="rect">
            <a:avLst/>
          </a:prstGeom>
        </p:spPr>
      </p:pic>
      <p:pic>
        <p:nvPicPr>
          <p:cNvPr id="7" name="Picture 6" descr="A close up of a sign&#10;&#10;Description automatically generated">
            <a:extLst>
              <a:ext uri="{FF2B5EF4-FFF2-40B4-BE49-F238E27FC236}">
                <a16:creationId xmlns:a16="http://schemas.microsoft.com/office/drawing/2014/main" id="{54CCE97C-15A0-4F42-9EE8-4A3DECDB42B1}"/>
              </a:ext>
            </a:extLst>
          </p:cNvPr>
          <p:cNvPicPr>
            <a:picLocks noChangeAspect="1"/>
          </p:cNvPicPr>
          <p:nvPr/>
        </p:nvPicPr>
        <p:blipFill>
          <a:blip r:embed="rId3"/>
          <a:stretch>
            <a:fillRect/>
          </a:stretch>
        </p:blipFill>
        <p:spPr>
          <a:xfrm>
            <a:off x="7048778" y="4148199"/>
            <a:ext cx="1638022" cy="1638022"/>
          </a:xfrm>
          <a:prstGeom prst="rect">
            <a:avLst/>
          </a:prstGeom>
        </p:spPr>
      </p:pic>
    </p:spTree>
    <p:extLst>
      <p:ext uri="{BB962C8B-B14F-4D97-AF65-F5344CB8AC3E}">
        <p14:creationId xmlns:p14="http://schemas.microsoft.com/office/powerpoint/2010/main" val="2555118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0CF5-A69E-4149-A73C-7B582D5CF68C}"/>
              </a:ext>
            </a:extLst>
          </p:cNvPr>
          <p:cNvSpPr>
            <a:spLocks noGrp="1"/>
          </p:cNvSpPr>
          <p:nvPr>
            <p:ph type="title"/>
          </p:nvPr>
        </p:nvSpPr>
        <p:spPr/>
        <p:txBody>
          <a:bodyPr>
            <a:normAutofit fontScale="90000"/>
          </a:bodyPr>
          <a:lstStyle/>
          <a:p>
            <a:r>
              <a:rPr lang="en-US" dirty="0"/>
              <a:t>Key Factors when Sanitizing</a:t>
            </a:r>
          </a:p>
        </p:txBody>
      </p:sp>
      <p:sp>
        <p:nvSpPr>
          <p:cNvPr id="3" name="Content Placeholder 2">
            <a:extLst>
              <a:ext uri="{FF2B5EF4-FFF2-40B4-BE49-F238E27FC236}">
                <a16:creationId xmlns:a16="http://schemas.microsoft.com/office/drawing/2014/main" id="{6D706B05-A8A0-4220-BA04-7A781B47BE94}"/>
              </a:ext>
            </a:extLst>
          </p:cNvPr>
          <p:cNvSpPr>
            <a:spLocks noGrp="1"/>
          </p:cNvSpPr>
          <p:nvPr>
            <p:ph idx="1"/>
          </p:nvPr>
        </p:nvSpPr>
        <p:spPr>
          <a:xfrm>
            <a:off x="457200" y="2059668"/>
            <a:ext cx="6328611" cy="4066495"/>
          </a:xfrm>
        </p:spPr>
        <p:txBody>
          <a:bodyPr/>
          <a:lstStyle/>
          <a:p>
            <a:r>
              <a:rPr lang="en-US" sz="2000" dirty="0"/>
              <a:t>Surface must be clean before sanitizing</a:t>
            </a:r>
          </a:p>
          <a:p>
            <a:r>
              <a:rPr lang="en-US" sz="2000" dirty="0"/>
              <a:t>Follow the concentration levels</a:t>
            </a:r>
          </a:p>
          <a:p>
            <a:r>
              <a:rPr lang="en-US" sz="2000" dirty="0"/>
              <a:t>Ex. 1 TBS reg bleach / gallon</a:t>
            </a:r>
          </a:p>
          <a:p>
            <a:r>
              <a:rPr lang="en-US" sz="2000" dirty="0"/>
              <a:t>Concentration + time = effectiveness rate</a:t>
            </a:r>
          </a:p>
          <a:p>
            <a:r>
              <a:rPr lang="en-US" sz="2000" dirty="0"/>
              <a:t>Use cleaning tools dedicated for food contact surfaces</a:t>
            </a:r>
          </a:p>
          <a:p>
            <a:r>
              <a:rPr lang="en-US" sz="2000" dirty="0"/>
              <a:t>Do not mix with disinfectants</a:t>
            </a:r>
          </a:p>
        </p:txBody>
      </p:sp>
      <p:pic>
        <p:nvPicPr>
          <p:cNvPr id="6" name="Picture 5" descr="A hand wiping down counter&#10;&#10;Description automatically generated">
            <a:extLst>
              <a:ext uri="{FF2B5EF4-FFF2-40B4-BE49-F238E27FC236}">
                <a16:creationId xmlns:a16="http://schemas.microsoft.com/office/drawing/2014/main" id="{87629CCE-64BD-4BB7-B48A-9A6499016116}"/>
              </a:ext>
            </a:extLst>
          </p:cNvPr>
          <p:cNvPicPr>
            <a:picLocks noChangeAspect="1"/>
          </p:cNvPicPr>
          <p:nvPr/>
        </p:nvPicPr>
        <p:blipFill>
          <a:blip r:embed="rId3"/>
          <a:stretch>
            <a:fillRect/>
          </a:stretch>
        </p:blipFill>
        <p:spPr>
          <a:xfrm>
            <a:off x="4668253" y="3993522"/>
            <a:ext cx="4475747" cy="2864478"/>
          </a:xfrm>
          <a:prstGeom prst="rect">
            <a:avLst/>
          </a:prstGeom>
        </p:spPr>
      </p:pic>
    </p:spTree>
    <p:extLst>
      <p:ext uri="{BB962C8B-B14F-4D97-AF65-F5344CB8AC3E}">
        <p14:creationId xmlns:p14="http://schemas.microsoft.com/office/powerpoint/2010/main" val="348587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DABB-431B-44C7-B66F-6D04E157FE4A}"/>
              </a:ext>
            </a:extLst>
          </p:cNvPr>
          <p:cNvSpPr>
            <a:spLocks noGrp="1"/>
          </p:cNvSpPr>
          <p:nvPr>
            <p:ph type="title"/>
          </p:nvPr>
        </p:nvSpPr>
        <p:spPr/>
        <p:txBody>
          <a:bodyPr>
            <a:normAutofit fontScale="90000"/>
          </a:bodyPr>
          <a:lstStyle/>
          <a:p>
            <a:r>
              <a:rPr lang="en-US" dirty="0"/>
              <a:t>Identify food contact surfaces v. non-food contact surfaces</a:t>
            </a:r>
          </a:p>
        </p:txBody>
      </p:sp>
      <p:pic>
        <p:nvPicPr>
          <p:cNvPr id="5" name="Picture 4" descr="A close up of a door&#10;&#10;Description automatically generated">
            <a:extLst>
              <a:ext uri="{FF2B5EF4-FFF2-40B4-BE49-F238E27FC236}">
                <a16:creationId xmlns:a16="http://schemas.microsoft.com/office/drawing/2014/main" id="{421228C4-5ED1-4A11-A9F5-33FEB1900B22}"/>
              </a:ext>
            </a:extLst>
          </p:cNvPr>
          <p:cNvPicPr>
            <a:picLocks noChangeAspect="1"/>
          </p:cNvPicPr>
          <p:nvPr/>
        </p:nvPicPr>
        <p:blipFill>
          <a:blip r:embed="rId2"/>
          <a:stretch>
            <a:fillRect/>
          </a:stretch>
        </p:blipFill>
        <p:spPr>
          <a:xfrm>
            <a:off x="4909515" y="2839453"/>
            <a:ext cx="3921664" cy="2611912"/>
          </a:xfrm>
          <a:prstGeom prst="rect">
            <a:avLst/>
          </a:prstGeom>
        </p:spPr>
      </p:pic>
      <p:pic>
        <p:nvPicPr>
          <p:cNvPr id="7" name="Picture 6" descr="A person in a garden&#10;&#10;Description automatically generated">
            <a:extLst>
              <a:ext uri="{FF2B5EF4-FFF2-40B4-BE49-F238E27FC236}">
                <a16:creationId xmlns:a16="http://schemas.microsoft.com/office/drawing/2014/main" id="{EBEAB633-67A9-48D3-9D20-554F194E3CB3}"/>
              </a:ext>
            </a:extLst>
          </p:cNvPr>
          <p:cNvPicPr>
            <a:picLocks noChangeAspect="1"/>
          </p:cNvPicPr>
          <p:nvPr/>
        </p:nvPicPr>
        <p:blipFill>
          <a:blip r:embed="rId3"/>
          <a:stretch>
            <a:fillRect/>
          </a:stretch>
        </p:blipFill>
        <p:spPr>
          <a:xfrm>
            <a:off x="907140" y="2713410"/>
            <a:ext cx="2902099" cy="2863997"/>
          </a:xfrm>
          <a:prstGeom prst="rect">
            <a:avLst/>
          </a:prstGeom>
        </p:spPr>
      </p:pic>
      <p:sp>
        <p:nvSpPr>
          <p:cNvPr id="3" name="TextBox 2">
            <a:extLst>
              <a:ext uri="{FF2B5EF4-FFF2-40B4-BE49-F238E27FC236}">
                <a16:creationId xmlns:a16="http://schemas.microsoft.com/office/drawing/2014/main" id="{5E58A7DF-9025-4610-B9B6-2BCE1C6370CD}"/>
              </a:ext>
            </a:extLst>
          </p:cNvPr>
          <p:cNvSpPr txBox="1"/>
          <p:nvPr/>
        </p:nvSpPr>
        <p:spPr>
          <a:xfrm>
            <a:off x="1595430" y="5578656"/>
            <a:ext cx="2213809"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pitchFamily="49" charset="-128"/>
                <a:cs typeface="+mn-cs"/>
              </a:rPr>
              <a:t>Credit: Green Things Farm Collective</a:t>
            </a:r>
          </a:p>
        </p:txBody>
      </p:sp>
    </p:spTree>
    <p:extLst>
      <p:ext uri="{BB962C8B-B14F-4D97-AF65-F5344CB8AC3E}">
        <p14:creationId xmlns:p14="http://schemas.microsoft.com/office/powerpoint/2010/main" val="1883334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93E7-37EB-4C7A-B443-E8DEB03E4937}"/>
              </a:ext>
            </a:extLst>
          </p:cNvPr>
          <p:cNvSpPr>
            <a:spLocks noGrp="1"/>
          </p:cNvSpPr>
          <p:nvPr>
            <p:ph type="title"/>
          </p:nvPr>
        </p:nvSpPr>
        <p:spPr/>
        <p:txBody>
          <a:bodyPr>
            <a:normAutofit fontScale="90000"/>
          </a:bodyPr>
          <a:lstStyle/>
          <a:p>
            <a:r>
              <a:rPr lang="en-US" dirty="0"/>
              <a:t>Disinfecting High-Touch Surfaces</a:t>
            </a:r>
          </a:p>
        </p:txBody>
      </p:sp>
      <p:sp>
        <p:nvSpPr>
          <p:cNvPr id="3" name="Content Placeholder 2">
            <a:extLst>
              <a:ext uri="{FF2B5EF4-FFF2-40B4-BE49-F238E27FC236}">
                <a16:creationId xmlns:a16="http://schemas.microsoft.com/office/drawing/2014/main" id="{9E5B6054-9B5D-4414-9A83-5B474E5C80B0}"/>
              </a:ext>
            </a:extLst>
          </p:cNvPr>
          <p:cNvSpPr>
            <a:spLocks noGrp="1"/>
          </p:cNvSpPr>
          <p:nvPr>
            <p:ph idx="1"/>
          </p:nvPr>
        </p:nvSpPr>
        <p:spPr>
          <a:xfrm>
            <a:off x="457200" y="2059668"/>
            <a:ext cx="5053263" cy="4066495"/>
          </a:xfrm>
        </p:spPr>
        <p:txBody>
          <a:bodyPr/>
          <a:lstStyle/>
          <a:p>
            <a:r>
              <a:rPr lang="en-US" sz="2000" dirty="0"/>
              <a:t>Doorknobs, touchscreens, bathrooms, eating facilities, handwashing facilities</a:t>
            </a:r>
          </a:p>
          <a:p>
            <a:r>
              <a:rPr lang="en-US" sz="2000" dirty="0"/>
              <a:t>Higher concentration</a:t>
            </a:r>
          </a:p>
          <a:p>
            <a:pPr lvl="1"/>
            <a:r>
              <a:rPr lang="en-US" sz="1600" dirty="0"/>
              <a:t>Bleach: 5 </a:t>
            </a:r>
            <a:r>
              <a:rPr lang="en-US" sz="1600" dirty="0" err="1"/>
              <a:t>TBL</a:t>
            </a:r>
            <a:r>
              <a:rPr lang="en-US" sz="1600" dirty="0"/>
              <a:t> per gallon or 4 tsp per quart</a:t>
            </a:r>
          </a:p>
          <a:p>
            <a:r>
              <a:rPr lang="en-US" sz="2000" dirty="0"/>
              <a:t>Wear proper PPE</a:t>
            </a:r>
          </a:p>
          <a:p>
            <a:r>
              <a:rPr lang="en-US" sz="2000" dirty="0"/>
              <a:t>Can use disinfecting wipes:</a:t>
            </a:r>
          </a:p>
          <a:p>
            <a:pPr lvl="1"/>
            <a:r>
              <a:rPr lang="en-US" sz="1800" dirty="0"/>
              <a:t>Follow label directions</a:t>
            </a:r>
          </a:p>
          <a:p>
            <a:pPr lvl="1"/>
            <a:r>
              <a:rPr lang="en-US" sz="1800" dirty="0"/>
              <a:t>May need to use more than one wipe for cleaning</a:t>
            </a:r>
          </a:p>
          <a:p>
            <a:r>
              <a:rPr lang="en-US" sz="2000" dirty="0"/>
              <a:t>Frequency: often</a:t>
            </a:r>
          </a:p>
        </p:txBody>
      </p:sp>
      <p:pic>
        <p:nvPicPr>
          <p:cNvPr id="6" name="Picture 5" descr="A picture containing clothing&#10;&#10;Description automatically generated">
            <a:extLst>
              <a:ext uri="{FF2B5EF4-FFF2-40B4-BE49-F238E27FC236}">
                <a16:creationId xmlns:a16="http://schemas.microsoft.com/office/drawing/2014/main" id="{19E1B17B-75A0-44CE-ACB5-69ECF4F4B619}"/>
              </a:ext>
            </a:extLst>
          </p:cNvPr>
          <p:cNvPicPr>
            <a:picLocks noChangeAspect="1"/>
          </p:cNvPicPr>
          <p:nvPr/>
        </p:nvPicPr>
        <p:blipFill>
          <a:blip r:embed="rId2"/>
          <a:stretch>
            <a:fillRect/>
          </a:stretch>
        </p:blipFill>
        <p:spPr>
          <a:xfrm>
            <a:off x="6062621" y="2351757"/>
            <a:ext cx="2383547" cy="3666122"/>
          </a:xfrm>
          <a:prstGeom prst="rect">
            <a:avLst/>
          </a:prstGeom>
        </p:spPr>
      </p:pic>
    </p:spTree>
    <p:extLst>
      <p:ext uri="{BB962C8B-B14F-4D97-AF65-F5344CB8AC3E}">
        <p14:creationId xmlns:p14="http://schemas.microsoft.com/office/powerpoint/2010/main" val="1806852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8530-5BFE-4FA2-B6B1-6A046FF255CD}"/>
              </a:ext>
            </a:extLst>
          </p:cNvPr>
          <p:cNvSpPr>
            <a:spLocks noGrp="1"/>
          </p:cNvSpPr>
          <p:nvPr>
            <p:ph type="title"/>
          </p:nvPr>
        </p:nvSpPr>
        <p:spPr>
          <a:xfrm>
            <a:off x="371554" y="1008489"/>
            <a:ext cx="8229600" cy="480233"/>
          </a:xfrm>
        </p:spPr>
        <p:txBody>
          <a:bodyPr>
            <a:normAutofit fontScale="90000"/>
          </a:bodyPr>
          <a:lstStyle/>
          <a:p>
            <a:pPr algn="ctr"/>
            <a:r>
              <a:rPr lang="en-US" dirty="0"/>
              <a:t>Sanitizers v. Disinfectants</a:t>
            </a:r>
          </a:p>
        </p:txBody>
      </p:sp>
      <p:pic>
        <p:nvPicPr>
          <p:cNvPr id="5" name="Content Placeholder 4" descr="A screenshot of a cell phone&#10;&#10;Description automatically generated">
            <a:extLst>
              <a:ext uri="{FF2B5EF4-FFF2-40B4-BE49-F238E27FC236}">
                <a16:creationId xmlns:a16="http://schemas.microsoft.com/office/drawing/2014/main" id="{3268012C-824C-40B0-B6A1-799AA3E1A36A}"/>
              </a:ext>
            </a:extLst>
          </p:cNvPr>
          <p:cNvPicPr>
            <a:picLocks noGrp="1" noChangeAspect="1"/>
          </p:cNvPicPr>
          <p:nvPr>
            <p:ph idx="1"/>
          </p:nvPr>
        </p:nvPicPr>
        <p:blipFill rotWithShape="1">
          <a:blip r:embed="rId2"/>
          <a:srcRect t="4039"/>
          <a:stretch/>
        </p:blipFill>
        <p:spPr>
          <a:xfrm>
            <a:off x="1235742" y="1588168"/>
            <a:ext cx="6676975" cy="5029201"/>
          </a:xfrm>
        </p:spPr>
      </p:pic>
      <p:sp>
        <p:nvSpPr>
          <p:cNvPr id="4" name="TextBox 3">
            <a:extLst>
              <a:ext uri="{FF2B5EF4-FFF2-40B4-BE49-F238E27FC236}">
                <a16:creationId xmlns:a16="http://schemas.microsoft.com/office/drawing/2014/main" id="{366DFFC6-5A6E-4E6D-B0AA-2006E52B5C91}"/>
              </a:ext>
            </a:extLst>
          </p:cNvPr>
          <p:cNvSpPr txBox="1"/>
          <p:nvPr/>
        </p:nvSpPr>
        <p:spPr>
          <a:xfrm>
            <a:off x="4486354" y="6617369"/>
            <a:ext cx="3421904" cy="338554"/>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itchFamily="49" charset="-128"/>
                <a:cs typeface="+mn-cs"/>
              </a:rPr>
              <a:t>Credit: NC State Extension</a:t>
            </a:r>
          </a:p>
        </p:txBody>
      </p:sp>
    </p:spTree>
    <p:extLst>
      <p:ext uri="{BB962C8B-B14F-4D97-AF65-F5344CB8AC3E}">
        <p14:creationId xmlns:p14="http://schemas.microsoft.com/office/powerpoint/2010/main" val="3417806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BDF5-C73C-4511-ADA6-EE45CB7E7440}"/>
              </a:ext>
            </a:extLst>
          </p:cNvPr>
          <p:cNvSpPr>
            <a:spLocks noGrp="1"/>
          </p:cNvSpPr>
          <p:nvPr>
            <p:ph type="title"/>
          </p:nvPr>
        </p:nvSpPr>
        <p:spPr/>
        <p:txBody>
          <a:bodyPr>
            <a:normAutofit fontScale="90000"/>
          </a:bodyPr>
          <a:lstStyle/>
          <a:p>
            <a:r>
              <a:rPr lang="en-US" dirty="0"/>
              <a:t>Frequency</a:t>
            </a:r>
          </a:p>
        </p:txBody>
      </p:sp>
      <p:pic>
        <p:nvPicPr>
          <p:cNvPr id="5" name="Content Placeholder 4" descr="A screenshot of a cell phone&#10;&#10;Description automatically generated">
            <a:extLst>
              <a:ext uri="{FF2B5EF4-FFF2-40B4-BE49-F238E27FC236}">
                <a16:creationId xmlns:a16="http://schemas.microsoft.com/office/drawing/2014/main" id="{F3D03911-90EF-480D-AC9F-68C8C4A3CC0C}"/>
              </a:ext>
            </a:extLst>
          </p:cNvPr>
          <p:cNvPicPr>
            <a:picLocks noGrp="1" noChangeAspect="1"/>
          </p:cNvPicPr>
          <p:nvPr>
            <p:ph idx="1"/>
          </p:nvPr>
        </p:nvPicPr>
        <p:blipFill rotWithShape="1">
          <a:blip r:embed="rId2"/>
          <a:srcRect t="24477" r="1807"/>
          <a:stretch/>
        </p:blipFill>
        <p:spPr>
          <a:xfrm>
            <a:off x="1016668" y="1924369"/>
            <a:ext cx="7110663" cy="4057428"/>
          </a:xfrm>
        </p:spPr>
      </p:pic>
      <p:sp>
        <p:nvSpPr>
          <p:cNvPr id="4" name="TextBox 3">
            <a:extLst>
              <a:ext uri="{FF2B5EF4-FFF2-40B4-BE49-F238E27FC236}">
                <a16:creationId xmlns:a16="http://schemas.microsoft.com/office/drawing/2014/main" id="{FF5EDA69-858A-4833-A658-C666E197E852}"/>
              </a:ext>
            </a:extLst>
          </p:cNvPr>
          <p:cNvSpPr txBox="1"/>
          <p:nvPr/>
        </p:nvSpPr>
        <p:spPr>
          <a:xfrm>
            <a:off x="4494181" y="5981797"/>
            <a:ext cx="3421904" cy="338554"/>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itchFamily="49" charset="-128"/>
                <a:cs typeface="+mn-cs"/>
              </a:rPr>
              <a:t>Credit: NC State Extension</a:t>
            </a:r>
          </a:p>
        </p:txBody>
      </p:sp>
    </p:spTree>
    <p:extLst>
      <p:ext uri="{BB962C8B-B14F-4D97-AF65-F5344CB8AC3E}">
        <p14:creationId xmlns:p14="http://schemas.microsoft.com/office/powerpoint/2010/main" val="2253367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30BA1-2644-48FA-BCF0-BE01D84184D7}"/>
              </a:ext>
            </a:extLst>
          </p:cNvPr>
          <p:cNvSpPr>
            <a:spLocks noGrp="1"/>
          </p:cNvSpPr>
          <p:nvPr>
            <p:ph type="title"/>
          </p:nvPr>
        </p:nvSpPr>
        <p:spPr/>
        <p:txBody>
          <a:bodyPr>
            <a:normAutofit fontScale="90000"/>
          </a:bodyPr>
          <a:lstStyle/>
          <a:p>
            <a:r>
              <a:rPr lang="en-US" dirty="0"/>
              <a:t>How to Apply on Your Farm</a:t>
            </a:r>
          </a:p>
        </p:txBody>
      </p:sp>
      <p:sp>
        <p:nvSpPr>
          <p:cNvPr id="3" name="Content Placeholder 2">
            <a:extLst>
              <a:ext uri="{FF2B5EF4-FFF2-40B4-BE49-F238E27FC236}">
                <a16:creationId xmlns:a16="http://schemas.microsoft.com/office/drawing/2014/main" id="{3379946C-1E42-4A12-A8A6-B8448521CF73}"/>
              </a:ext>
            </a:extLst>
          </p:cNvPr>
          <p:cNvSpPr>
            <a:spLocks noGrp="1"/>
          </p:cNvSpPr>
          <p:nvPr>
            <p:ph idx="1"/>
          </p:nvPr>
        </p:nvSpPr>
        <p:spPr>
          <a:xfrm>
            <a:off x="457199" y="2059668"/>
            <a:ext cx="6472989" cy="4066495"/>
          </a:xfrm>
        </p:spPr>
        <p:txBody>
          <a:bodyPr/>
          <a:lstStyle/>
          <a:p>
            <a:r>
              <a:rPr lang="en-US" sz="2400" dirty="0"/>
              <a:t>Develop a Sanitation/Disinfection Schedule</a:t>
            </a:r>
          </a:p>
          <a:p>
            <a:pPr lvl="1"/>
            <a:r>
              <a:rPr lang="en-US" sz="2000" b="1" dirty="0"/>
              <a:t>List</a:t>
            </a:r>
            <a:r>
              <a:rPr lang="en-US" sz="2000" dirty="0"/>
              <a:t> of equipment/tools that need to be cleaned</a:t>
            </a:r>
          </a:p>
          <a:p>
            <a:pPr lvl="1"/>
            <a:r>
              <a:rPr lang="en-US" sz="2000" dirty="0"/>
              <a:t>Include </a:t>
            </a:r>
            <a:r>
              <a:rPr lang="en-US" sz="2000" b="1" dirty="0"/>
              <a:t>frequency</a:t>
            </a:r>
            <a:r>
              <a:rPr lang="en-US" sz="2000" dirty="0"/>
              <a:t> of cleaning</a:t>
            </a:r>
          </a:p>
          <a:p>
            <a:pPr lvl="1"/>
            <a:r>
              <a:rPr lang="en-US" sz="2000" dirty="0"/>
              <a:t>Train employees and develop SOPs</a:t>
            </a:r>
          </a:p>
          <a:p>
            <a:pPr lvl="1"/>
            <a:r>
              <a:rPr lang="en-US" sz="2000" dirty="0"/>
              <a:t>List </a:t>
            </a:r>
            <a:r>
              <a:rPr lang="en-US" sz="2000" b="1" dirty="0"/>
              <a:t>type</a:t>
            </a:r>
            <a:r>
              <a:rPr lang="en-US" sz="2000" dirty="0"/>
              <a:t> of cleaning required</a:t>
            </a:r>
          </a:p>
          <a:p>
            <a:pPr lvl="1"/>
            <a:r>
              <a:rPr lang="en-US" sz="2000" b="1" dirty="0"/>
              <a:t>Assign</a:t>
            </a:r>
            <a:r>
              <a:rPr lang="en-US" sz="2000" dirty="0"/>
              <a:t> employees to certain cleaning tasks</a:t>
            </a:r>
          </a:p>
        </p:txBody>
      </p:sp>
      <p:pic>
        <p:nvPicPr>
          <p:cNvPr id="5" name="Picture 4" descr="A screenshot of a cell phone&#10;&#10;Description automatically generated">
            <a:extLst>
              <a:ext uri="{FF2B5EF4-FFF2-40B4-BE49-F238E27FC236}">
                <a16:creationId xmlns:a16="http://schemas.microsoft.com/office/drawing/2014/main" id="{77B51235-02A1-4158-BF0E-020339590727}"/>
              </a:ext>
            </a:extLst>
          </p:cNvPr>
          <p:cNvPicPr>
            <a:picLocks noChangeAspect="1"/>
          </p:cNvPicPr>
          <p:nvPr/>
        </p:nvPicPr>
        <p:blipFill rotWithShape="1">
          <a:blip r:embed="rId2"/>
          <a:srcRect l="3348" t="19770" r="2872" b="25189"/>
          <a:stretch/>
        </p:blipFill>
        <p:spPr>
          <a:xfrm>
            <a:off x="3814639" y="4463716"/>
            <a:ext cx="5329361" cy="2349867"/>
          </a:xfrm>
          <a:prstGeom prst="rect">
            <a:avLst/>
          </a:prstGeom>
          <a:ln w="38100">
            <a:solidFill>
              <a:schemeClr val="accent6">
                <a:lumMod val="60000"/>
                <a:lumOff val="40000"/>
              </a:schemeClr>
            </a:solidFill>
          </a:ln>
        </p:spPr>
      </p:pic>
    </p:spTree>
    <p:extLst>
      <p:ext uri="{BB962C8B-B14F-4D97-AF65-F5344CB8AC3E}">
        <p14:creationId xmlns:p14="http://schemas.microsoft.com/office/powerpoint/2010/main" val="2702357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8"/>
          <p:cNvSpPr txBox="1">
            <a:spLocks noChangeArrowheads="1"/>
          </p:cNvSpPr>
          <p:nvPr/>
        </p:nvSpPr>
        <p:spPr bwMode="auto">
          <a:xfrm>
            <a:off x="304800" y="685800"/>
            <a:ext cx="35814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t>MSU is an affirmative-action, equal-opportunity employer. Michigan State University Extension programs and materials are open to all without regard to race, color, national origin, sex, gender, gender identity, religion, age, height, weight, disability, political beliefs, sexual orientation, marital status, family status or veteran status.</a:t>
            </a:r>
            <a:r>
              <a:rPr kumimoji="0" lang="en-US" altLang="en-US" sz="24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 </a:t>
            </a:r>
          </a:p>
        </p:txBody>
      </p:sp>
      <p:pic>
        <p:nvPicPr>
          <p:cNvPr id="1024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0"/>
            <a:ext cx="5176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008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547C-3FA1-4F47-8135-237B69CBB9CD}"/>
              </a:ext>
            </a:extLst>
          </p:cNvPr>
          <p:cNvSpPr>
            <a:spLocks noGrp="1"/>
          </p:cNvSpPr>
          <p:nvPr>
            <p:ph type="title"/>
          </p:nvPr>
        </p:nvSpPr>
        <p:spPr/>
        <p:txBody>
          <a:bodyPr>
            <a:normAutofit fontScale="90000"/>
          </a:bodyPr>
          <a:lstStyle/>
          <a:p>
            <a:r>
              <a:rPr lang="en-US" dirty="0"/>
              <a:t>Additional Considerations</a:t>
            </a:r>
          </a:p>
        </p:txBody>
      </p:sp>
      <p:sp>
        <p:nvSpPr>
          <p:cNvPr id="3" name="Content Placeholder 2">
            <a:extLst>
              <a:ext uri="{FF2B5EF4-FFF2-40B4-BE49-F238E27FC236}">
                <a16:creationId xmlns:a16="http://schemas.microsoft.com/office/drawing/2014/main" id="{B790216B-EA02-42FB-BB1A-77D188C6BAA8}"/>
              </a:ext>
            </a:extLst>
          </p:cNvPr>
          <p:cNvSpPr>
            <a:spLocks noGrp="1"/>
          </p:cNvSpPr>
          <p:nvPr>
            <p:ph idx="1"/>
          </p:nvPr>
        </p:nvSpPr>
        <p:spPr>
          <a:xfrm>
            <a:off x="457200" y="2059668"/>
            <a:ext cx="4114800" cy="4066495"/>
          </a:xfrm>
        </p:spPr>
        <p:txBody>
          <a:bodyPr/>
          <a:lstStyle/>
          <a:p>
            <a:r>
              <a:rPr lang="en-US" sz="2400" dirty="0"/>
              <a:t>Use only NEW or clean packaging</a:t>
            </a:r>
          </a:p>
          <a:p>
            <a:r>
              <a:rPr lang="en-US" sz="2400" dirty="0"/>
              <a:t>Do not accept cardboard or any other packaging from customers</a:t>
            </a:r>
          </a:p>
        </p:txBody>
      </p:sp>
      <p:pic>
        <p:nvPicPr>
          <p:cNvPr id="5" name="Picture 4" descr="A picture containing outdoor, car, man, truck&#10;&#10;Description automatically generated">
            <a:extLst>
              <a:ext uri="{FF2B5EF4-FFF2-40B4-BE49-F238E27FC236}">
                <a16:creationId xmlns:a16="http://schemas.microsoft.com/office/drawing/2014/main" id="{577726B2-A880-45DD-82E0-CB99494D65A5}"/>
              </a:ext>
            </a:extLst>
          </p:cNvPr>
          <p:cNvPicPr>
            <a:picLocks noChangeAspect="1"/>
          </p:cNvPicPr>
          <p:nvPr/>
        </p:nvPicPr>
        <p:blipFill rotWithShape="1">
          <a:blip r:embed="rId2"/>
          <a:srcRect l="15533" r="19006"/>
          <a:stretch/>
        </p:blipFill>
        <p:spPr>
          <a:xfrm>
            <a:off x="4707592" y="2226980"/>
            <a:ext cx="3979208" cy="3382414"/>
          </a:xfrm>
          <a:prstGeom prst="rect">
            <a:avLst/>
          </a:prstGeom>
        </p:spPr>
      </p:pic>
      <p:sp>
        <p:nvSpPr>
          <p:cNvPr id="6" name="Rectangle 5">
            <a:extLst>
              <a:ext uri="{FF2B5EF4-FFF2-40B4-BE49-F238E27FC236}">
                <a16:creationId xmlns:a16="http://schemas.microsoft.com/office/drawing/2014/main" id="{B006C699-68EC-4884-8AC4-2BD60F2497A6}"/>
              </a:ext>
            </a:extLst>
          </p:cNvPr>
          <p:cNvSpPr/>
          <p:nvPr/>
        </p:nvSpPr>
        <p:spPr>
          <a:xfrm rot="21381993">
            <a:off x="5787025" y="4003685"/>
            <a:ext cx="2029216" cy="17846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8235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9913" y="2104160"/>
            <a:ext cx="7475220" cy="1757750"/>
          </a:xfrm>
        </p:spPr>
        <p:txBody>
          <a:bodyPr/>
          <a:lstStyle/>
          <a:p>
            <a:pPr algn="ctr"/>
            <a:r>
              <a:rPr lang="en-US" sz="4500" dirty="0"/>
              <a:t>Tips &amp; Best Practices</a:t>
            </a:r>
            <a:br>
              <a:rPr lang="en-US" sz="4500" dirty="0"/>
            </a:br>
            <a:r>
              <a:rPr lang="en-US" sz="4500" dirty="0"/>
              <a:t>From a Fellow Grower</a:t>
            </a:r>
          </a:p>
        </p:txBody>
      </p:sp>
      <p:sp>
        <p:nvSpPr>
          <p:cNvPr id="3" name="Subtitle 2"/>
          <p:cNvSpPr>
            <a:spLocks noGrp="1"/>
          </p:cNvSpPr>
          <p:nvPr>
            <p:ph type="subTitle" idx="1"/>
          </p:nvPr>
        </p:nvSpPr>
        <p:spPr>
          <a:xfrm>
            <a:off x="990600" y="4419254"/>
            <a:ext cx="7239000" cy="1371946"/>
          </a:xfrm>
        </p:spPr>
        <p:txBody>
          <a:bodyPr>
            <a:normAutofit/>
          </a:bodyPr>
          <a:lstStyle/>
          <a:p>
            <a:pPr algn="ctr"/>
            <a:r>
              <a:rPr lang="en-US" sz="2400" dirty="0"/>
              <a:t>Rebecca </a:t>
            </a:r>
            <a:r>
              <a:rPr lang="en-US" sz="2400" dirty="0" smtClean="0"/>
              <a:t>Henderson</a:t>
            </a:r>
          </a:p>
          <a:p>
            <a:pPr algn="ctr"/>
            <a:r>
              <a:rPr lang="en-US" sz="2400" dirty="0" smtClean="0"/>
              <a:t>CSA </a:t>
            </a:r>
            <a:r>
              <a:rPr lang="en-US" sz="2400" dirty="0"/>
              <a:t>&amp; Wholesale </a:t>
            </a:r>
            <a:r>
              <a:rPr lang="en-US" sz="2400" dirty="0" smtClean="0"/>
              <a:t>Manager</a:t>
            </a:r>
          </a:p>
          <a:p>
            <a:pPr algn="ctr"/>
            <a:r>
              <a:rPr lang="en-US" sz="2400" dirty="0" smtClean="0"/>
              <a:t>Green Wagon Farm</a:t>
            </a:r>
            <a:endParaRPr lang="en-US" sz="2400" dirty="0"/>
          </a:p>
          <a:p>
            <a:endParaRPr lang="en-US" dirty="0"/>
          </a:p>
        </p:txBody>
      </p:sp>
    </p:spTree>
    <p:extLst>
      <p:ext uri="{BB962C8B-B14F-4D97-AF65-F5344CB8AC3E}">
        <p14:creationId xmlns:p14="http://schemas.microsoft.com/office/powerpoint/2010/main" val="512626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rcRect l="4592" r="4592"/>
          <a:stretch>
            <a:fillRect/>
          </a:stretch>
        </p:blipFill>
        <p:spPr>
          <a:xfrm>
            <a:off x="0" y="-34636"/>
            <a:ext cx="9144000" cy="6858000"/>
          </a:xfrm>
        </p:spPr>
      </p:pic>
    </p:spTree>
    <p:extLst>
      <p:ext uri="{BB962C8B-B14F-4D97-AF65-F5344CB8AC3E}">
        <p14:creationId xmlns:p14="http://schemas.microsoft.com/office/powerpoint/2010/main" val="31015356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rcRect l="4592" r="4592"/>
          <a:stretch>
            <a:fillRect/>
          </a:stretch>
        </p:blipFill>
        <p:spPr>
          <a:xfrm>
            <a:off x="0" y="0"/>
            <a:ext cx="9144000" cy="6858000"/>
          </a:xfrm>
        </p:spPr>
      </p:pic>
    </p:spTree>
    <p:extLst>
      <p:ext uri="{BB962C8B-B14F-4D97-AF65-F5344CB8AC3E}">
        <p14:creationId xmlns:p14="http://schemas.microsoft.com/office/powerpoint/2010/main" val="2947359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a:xfrm>
            <a:off x="0" y="0"/>
            <a:ext cx="9144000" cy="6858000"/>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869680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a:xfrm>
            <a:off x="0" y="0"/>
            <a:ext cx="9144000" cy="6858000"/>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221442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a:xfrm>
            <a:off x="0" y="0"/>
            <a:ext cx="9144000" cy="6858000"/>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6033181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9031" r="19031"/>
          <a:stretch>
            <a:fillRect/>
          </a:stretch>
        </p:blipFill>
        <p:spPr>
          <a:xfrm rot="5400000">
            <a:off x="1142701" y="-1143297"/>
            <a:ext cx="6857999" cy="9144595"/>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613080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9031" b="19031"/>
          <a:stretch>
            <a:fillRect/>
          </a:stretch>
        </p:blipFill>
        <p:spPr>
          <a:xfrm>
            <a:off x="0" y="0"/>
            <a:ext cx="9144000" cy="6858000"/>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272339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9031" b="19031"/>
          <a:stretch>
            <a:fillRect/>
          </a:stretch>
        </p:blipFill>
        <p:spPr>
          <a:xfrm>
            <a:off x="0" y="0"/>
            <a:ext cx="9144000" cy="6858000"/>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471770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5BA4-C00D-4027-9267-2AD0541A41D2}"/>
              </a:ext>
            </a:extLst>
          </p:cNvPr>
          <p:cNvSpPr>
            <a:spLocks noGrp="1"/>
          </p:cNvSpPr>
          <p:nvPr>
            <p:ph type="title"/>
          </p:nvPr>
        </p:nvSpPr>
        <p:spPr>
          <a:xfrm>
            <a:off x="685800" y="1676400"/>
            <a:ext cx="8229600" cy="3505200"/>
          </a:xfrm>
        </p:spPr>
        <p:txBody>
          <a:bodyPr>
            <a:normAutofit fontScale="90000"/>
          </a:bodyPr>
          <a:lstStyle/>
          <a:p>
            <a:pPr algn="ctr"/>
            <a:r>
              <a:rPr lang="en-US" dirty="0"/>
              <a:t>Some content in these talks were taken with permission from, “Always be Cleaning &amp; Sanitizing +Understanding Disinfection”</a:t>
            </a:r>
            <a:r>
              <a:rPr lang="en-US" sz="3200" dirty="0"/>
              <a:t> </a:t>
            </a:r>
            <a:br>
              <a:rPr lang="en-US" sz="3200" dirty="0"/>
            </a:br>
            <a:r>
              <a:rPr lang="en-US" sz="3200" dirty="0"/>
              <a:t/>
            </a:r>
            <a:br>
              <a:rPr lang="en-US" sz="3200" dirty="0"/>
            </a:br>
            <a:r>
              <a:rPr lang="en-US" sz="2400" dirty="0"/>
              <a:t>Lynette Johnston</a:t>
            </a:r>
            <a:br>
              <a:rPr lang="en-US" sz="2400" dirty="0"/>
            </a:br>
            <a:r>
              <a:rPr lang="en-US" sz="2400" dirty="0"/>
              <a:t>Chip Simmons</a:t>
            </a:r>
            <a:br>
              <a:rPr lang="en-US" sz="2400" dirty="0"/>
            </a:br>
            <a:r>
              <a:rPr lang="en-US" sz="2400" dirty="0"/>
              <a:t>Elena Rogers</a:t>
            </a:r>
            <a:br>
              <a:rPr lang="en-US" sz="2400" dirty="0"/>
            </a:br>
            <a:r>
              <a:rPr lang="en-US" sz="2400" dirty="0"/>
              <a:t>Chris Gunter</a:t>
            </a:r>
            <a:br>
              <a:rPr lang="en-US" sz="2400" dirty="0"/>
            </a:br>
            <a:r>
              <a:rPr lang="en-US" sz="2400" dirty="0"/>
              <a:t>NC State University </a:t>
            </a:r>
            <a:endParaRPr lang="en-US" dirty="0"/>
          </a:p>
        </p:txBody>
      </p:sp>
    </p:spTree>
    <p:extLst>
      <p:ext uri="{BB962C8B-B14F-4D97-AF65-F5344CB8AC3E}">
        <p14:creationId xmlns:p14="http://schemas.microsoft.com/office/powerpoint/2010/main" val="1863005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8440" b="8440"/>
          <a:stretch>
            <a:fillRect/>
          </a:stretch>
        </p:blipFill>
        <p:spPr>
          <a:xfrm>
            <a:off x="0" y="0"/>
            <a:ext cx="9144000" cy="6858000"/>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9250059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8135" b="8135"/>
          <a:stretch>
            <a:fillRect/>
          </a:stretch>
        </p:blipFill>
        <p:spPr>
          <a:xfrm>
            <a:off x="0" y="0"/>
            <a:ext cx="9144000" cy="6858000"/>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0365351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8373" b="8373"/>
          <a:stretch>
            <a:fillRect/>
          </a:stretch>
        </p:blipFill>
        <p:spPr>
          <a:xfrm>
            <a:off x="0" y="0"/>
            <a:ext cx="9144000" cy="6858000"/>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208479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9031" b="19031"/>
          <a:stretch>
            <a:fillRect/>
          </a:stretch>
        </p:blipFill>
        <p:spPr>
          <a:xfrm>
            <a:off x="0" y="0"/>
            <a:ext cx="9144000" cy="6858000"/>
          </a:xfrm>
        </p:spPr>
      </p:pic>
    </p:spTree>
    <p:extLst>
      <p:ext uri="{BB962C8B-B14F-4D97-AF65-F5344CB8AC3E}">
        <p14:creationId xmlns:p14="http://schemas.microsoft.com/office/powerpoint/2010/main" val="22368013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9913" y="2104160"/>
            <a:ext cx="7475220" cy="1757750"/>
          </a:xfrm>
        </p:spPr>
        <p:txBody>
          <a:bodyPr/>
          <a:lstStyle/>
          <a:p>
            <a:pPr algn="ctr"/>
            <a:r>
              <a:rPr lang="en-US" sz="4500" dirty="0" smtClean="0"/>
              <a:t>Other Tips </a:t>
            </a:r>
            <a:r>
              <a:rPr lang="en-US" sz="4500" dirty="0"/>
              <a:t>&amp; Best Practices</a:t>
            </a:r>
            <a:br>
              <a:rPr lang="en-US" sz="4500" dirty="0"/>
            </a:br>
            <a:r>
              <a:rPr lang="en-US" sz="4500" dirty="0"/>
              <a:t>From a Fellow Grower</a:t>
            </a:r>
          </a:p>
        </p:txBody>
      </p:sp>
      <p:sp>
        <p:nvSpPr>
          <p:cNvPr id="3" name="Subtitle 2"/>
          <p:cNvSpPr>
            <a:spLocks noGrp="1"/>
          </p:cNvSpPr>
          <p:nvPr>
            <p:ph type="subTitle" idx="1"/>
          </p:nvPr>
        </p:nvSpPr>
        <p:spPr>
          <a:xfrm>
            <a:off x="990600" y="4419254"/>
            <a:ext cx="7239000" cy="1371946"/>
          </a:xfrm>
        </p:spPr>
        <p:txBody>
          <a:bodyPr>
            <a:normAutofit/>
          </a:bodyPr>
          <a:lstStyle/>
          <a:p>
            <a:pPr algn="ctr"/>
            <a:r>
              <a:rPr lang="en-US" sz="2400" dirty="0"/>
              <a:t>Rebecca </a:t>
            </a:r>
            <a:r>
              <a:rPr lang="en-US" sz="2400" dirty="0" smtClean="0"/>
              <a:t>Henderson</a:t>
            </a:r>
          </a:p>
          <a:p>
            <a:pPr algn="ctr"/>
            <a:r>
              <a:rPr lang="en-US" sz="2400" dirty="0" smtClean="0"/>
              <a:t>CSA </a:t>
            </a:r>
            <a:r>
              <a:rPr lang="en-US" sz="2400" dirty="0"/>
              <a:t>&amp; Wholesale </a:t>
            </a:r>
            <a:r>
              <a:rPr lang="en-US" sz="2400" dirty="0" smtClean="0"/>
              <a:t>Manager</a:t>
            </a:r>
          </a:p>
          <a:p>
            <a:pPr algn="ctr"/>
            <a:r>
              <a:rPr lang="en-US" sz="2400" dirty="0" smtClean="0"/>
              <a:t>Green Wagon Farm</a:t>
            </a:r>
            <a:endParaRPr lang="en-US" sz="2400" dirty="0"/>
          </a:p>
          <a:p>
            <a:endParaRPr lang="en-US" dirty="0"/>
          </a:p>
        </p:txBody>
      </p:sp>
    </p:spTree>
    <p:extLst>
      <p:ext uri="{BB962C8B-B14F-4D97-AF65-F5344CB8AC3E}">
        <p14:creationId xmlns:p14="http://schemas.microsoft.com/office/powerpoint/2010/main" val="19989051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bwMode="auto">
          <a:xfrm>
            <a:off x="381000" y="990600"/>
            <a:ext cx="8423275"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US" altLang="en-US" sz="7200" dirty="0" smtClean="0">
                <a:latin typeface="Gotham-Bold" pitchFamily="49" charset="0"/>
                <a:ea typeface="ＭＳ Ｐゴシック" pitchFamily="34" charset="-128"/>
              </a:rPr>
              <a:t>Employee Health and Hygiene</a:t>
            </a: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endParaRPr lang="en-US" altLang="en-US" sz="700" dirty="0">
              <a:latin typeface="Gotham-Bold" pitchFamily="49" charset="0"/>
              <a:ea typeface="ＭＳ Ｐゴシック" pitchFamily="34" charset="-128"/>
            </a:endParaRPr>
          </a:p>
        </p:txBody>
      </p:sp>
      <p:sp>
        <p:nvSpPr>
          <p:cNvPr id="3" name="Subtitle 2"/>
          <p:cNvSpPr>
            <a:spLocks noGrp="1"/>
          </p:cNvSpPr>
          <p:nvPr>
            <p:ph type="subTitle" idx="1"/>
          </p:nvPr>
        </p:nvSpPr>
        <p:spPr>
          <a:xfrm>
            <a:off x="1524000" y="4572000"/>
            <a:ext cx="5715000" cy="1584324"/>
          </a:xfrm>
        </p:spPr>
        <p:txBody>
          <a:bodyPr>
            <a:normAutofit/>
          </a:bodyPr>
          <a:lstStyle/>
          <a:p>
            <a:pPr algn="ctr" eaLnBrk="1" fontAlgn="auto" hangingPunct="1">
              <a:spcAft>
                <a:spcPts val="0"/>
              </a:spcAft>
              <a:buFont typeface="Arial"/>
              <a:buNone/>
              <a:defRPr/>
            </a:pPr>
            <a:r>
              <a:rPr lang="en-US" dirty="0" smtClean="0">
                <a:ea typeface="+mn-ea"/>
              </a:rPr>
              <a:t>Jordan Devries</a:t>
            </a:r>
          </a:p>
          <a:p>
            <a:pPr algn="ctr" eaLnBrk="1" fontAlgn="auto" hangingPunct="1">
              <a:spcAft>
                <a:spcPts val="0"/>
              </a:spcAft>
              <a:buFont typeface="Arial"/>
              <a:buNone/>
              <a:defRPr/>
            </a:pPr>
            <a:r>
              <a:rPr lang="en-US" dirty="0" smtClean="0">
                <a:ea typeface="+mn-ea"/>
              </a:rPr>
              <a:t>April </a:t>
            </a:r>
            <a:r>
              <a:rPr lang="en-US" dirty="0">
                <a:ea typeface="+mn-ea"/>
              </a:rPr>
              <a:t>8, 2020</a:t>
            </a:r>
          </a:p>
        </p:txBody>
      </p:sp>
      <p:pic>
        <p:nvPicPr>
          <p:cNvPr id="9220" name="Picture 10" descr="MSU thinner spear_green RG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25" y="4344988"/>
            <a:ext cx="5045075"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864546"/>
      </p:ext>
    </p:extLst>
  </p:cSld>
  <p:clrMapOvr>
    <a:masterClrMapping/>
  </p:clrMapOvr>
  <p:transition spd="slow" advTm="20499"/>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D5BF6D9-8380-445A-BC8A-D5B4D24E33F3}"/>
              </a:ext>
            </a:extLst>
          </p:cNvPr>
          <p:cNvSpPr txBox="1">
            <a:spLocks/>
          </p:cNvSpPr>
          <p:nvPr/>
        </p:nvSpPr>
        <p:spPr bwMode="auto">
          <a:xfrm>
            <a:off x="108676" y="833548"/>
            <a:ext cx="7124397" cy="114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rmAutofit fontScale="97500"/>
          </a:bodyPr>
          <a:lstStyle>
            <a:lvl1pPr algn="l"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defTabSz="685800">
              <a:defRPr/>
            </a:pPr>
            <a:r>
              <a:rPr lang="en-US" sz="3000" b="0" dirty="0">
                <a:solidFill>
                  <a:prstClr val="black"/>
                </a:solidFill>
                <a:latin typeface="Calibri Light" panose="020F0302020204030204"/>
              </a:rPr>
              <a:t>Farmworker health and respiratory illness</a:t>
            </a:r>
          </a:p>
          <a:p>
            <a:pPr algn="ctr" defTabSz="685800">
              <a:defRPr/>
            </a:pPr>
            <a:r>
              <a:rPr lang="en-US" altLang="en-US" sz="1350" b="0" dirty="0">
                <a:solidFill>
                  <a:prstClr val="black"/>
                </a:solidFill>
                <a:latin typeface="Calibri Light" panose="020F0302020204030204"/>
              </a:rPr>
              <a:t>Building on the foundation of Good Agricultural Practices (GAPs) and the Produce Safety Rule (PSR)</a:t>
            </a:r>
            <a:endParaRPr lang="en-US" altLang="en-US" sz="825" dirty="0">
              <a:solidFill>
                <a:prstClr val="black"/>
              </a:solidFill>
              <a:effectLst>
                <a:outerShdw blurRad="38100" dist="38100" dir="2700000" algn="tl">
                  <a:srgbClr val="000000">
                    <a:alpha val="43137"/>
                  </a:srgbClr>
                </a:outerShdw>
              </a:effectLst>
              <a:latin typeface="Calibri"/>
            </a:endParaRPr>
          </a:p>
        </p:txBody>
      </p:sp>
      <p:pic>
        <p:nvPicPr>
          <p:cNvPr id="14" name="Picture 13">
            <a:extLst>
              <a:ext uri="{FF2B5EF4-FFF2-40B4-BE49-F238E27FC236}">
                <a16:creationId xmlns:a16="http://schemas.microsoft.com/office/drawing/2014/main" id="{4870D9D7-9F4B-46B9-96D9-BC24572BD026}"/>
              </a:ext>
            </a:extLst>
          </p:cNvPr>
          <p:cNvPicPr>
            <a:picLocks noChangeAspect="1"/>
          </p:cNvPicPr>
          <p:nvPr/>
        </p:nvPicPr>
        <p:blipFill>
          <a:blip r:embed="rId3"/>
          <a:stretch>
            <a:fillRect/>
          </a:stretch>
        </p:blipFill>
        <p:spPr>
          <a:xfrm>
            <a:off x="7389893" y="252137"/>
            <a:ext cx="1201438" cy="562938"/>
          </a:xfrm>
          <a:prstGeom prst="rect">
            <a:avLst/>
          </a:prstGeom>
        </p:spPr>
      </p:pic>
      <p:sp>
        <p:nvSpPr>
          <p:cNvPr id="6" name="Content Placeholder 5">
            <a:extLst>
              <a:ext uri="{FF2B5EF4-FFF2-40B4-BE49-F238E27FC236}">
                <a16:creationId xmlns:a16="http://schemas.microsoft.com/office/drawing/2014/main" id="{AA0D6FD7-FEDD-45D6-BC5B-BF5554DF9D3B}"/>
              </a:ext>
            </a:extLst>
          </p:cNvPr>
          <p:cNvSpPr>
            <a:spLocks noGrp="1"/>
          </p:cNvSpPr>
          <p:nvPr>
            <p:ph sz="half" idx="14"/>
          </p:nvPr>
        </p:nvSpPr>
        <p:spPr/>
        <p:txBody>
          <a:bodyPr/>
          <a:lstStyle/>
          <a:p>
            <a:r>
              <a:rPr lang="en-US" dirty="0"/>
              <a:t>.</a:t>
            </a:r>
          </a:p>
        </p:txBody>
      </p:sp>
      <p:sp>
        <p:nvSpPr>
          <p:cNvPr id="19" name="TextBox 18">
            <a:extLst>
              <a:ext uri="{FF2B5EF4-FFF2-40B4-BE49-F238E27FC236}">
                <a16:creationId xmlns:a16="http://schemas.microsoft.com/office/drawing/2014/main" id="{4FB3004F-48DB-49FA-BED3-138E7D570D1B}"/>
              </a:ext>
            </a:extLst>
          </p:cNvPr>
          <p:cNvSpPr txBox="1"/>
          <p:nvPr/>
        </p:nvSpPr>
        <p:spPr>
          <a:xfrm>
            <a:off x="1165335" y="5592695"/>
            <a:ext cx="2812285" cy="300082"/>
          </a:xfrm>
          <a:prstGeom prst="rect">
            <a:avLst/>
          </a:prstGeom>
          <a:noFill/>
        </p:spPr>
        <p:txBody>
          <a:bodyPr wrap="square" rtlCol="0">
            <a:spAutoFit/>
          </a:bodyPr>
          <a:lstStyle/>
          <a:p>
            <a:pPr defTabSz="685800">
              <a:defRPr/>
            </a:pPr>
            <a:r>
              <a:rPr lang="en-US" sz="1350" dirty="0">
                <a:solidFill>
                  <a:prstClr val="white"/>
                </a:solidFill>
                <a:latin typeface="Calibri" panose="020F0502020204030204"/>
              </a:rPr>
              <a:t>Photo: theengingeringmindset.com</a:t>
            </a:r>
          </a:p>
        </p:txBody>
      </p:sp>
      <p:sp>
        <p:nvSpPr>
          <p:cNvPr id="4" name="TextBox 3">
            <a:extLst>
              <a:ext uri="{FF2B5EF4-FFF2-40B4-BE49-F238E27FC236}">
                <a16:creationId xmlns:a16="http://schemas.microsoft.com/office/drawing/2014/main" id="{616C9992-5642-424A-A246-3A7FED3E96D4}"/>
              </a:ext>
            </a:extLst>
          </p:cNvPr>
          <p:cNvSpPr txBox="1"/>
          <p:nvPr/>
        </p:nvSpPr>
        <p:spPr>
          <a:xfrm>
            <a:off x="7399129" y="876875"/>
            <a:ext cx="1650050" cy="830997"/>
          </a:xfrm>
          <a:prstGeom prst="rect">
            <a:avLst/>
          </a:prstGeom>
          <a:noFill/>
        </p:spPr>
        <p:txBody>
          <a:bodyPr wrap="square" rtlCol="0">
            <a:spAutoFit/>
          </a:bodyPr>
          <a:lstStyle/>
          <a:p>
            <a:pPr defTabSz="685800">
              <a:defRPr/>
            </a:pPr>
            <a:r>
              <a:rPr lang="en-US" sz="1200" dirty="0">
                <a:solidFill>
                  <a:prstClr val="black"/>
                </a:solidFill>
                <a:latin typeface="Calibri" panose="020F0502020204030204"/>
              </a:rPr>
              <a:t>Jordan DeVries, </a:t>
            </a:r>
          </a:p>
          <a:p>
            <a:pPr defTabSz="685800">
              <a:defRPr/>
            </a:pPr>
            <a:r>
              <a:rPr lang="en-US" sz="1200" dirty="0">
                <a:solidFill>
                  <a:prstClr val="black"/>
                </a:solidFill>
                <a:latin typeface="Calibri" panose="020F0502020204030204"/>
              </a:rPr>
              <a:t>Produce Safety Technician. Newaygo Conservation District</a:t>
            </a:r>
          </a:p>
        </p:txBody>
      </p:sp>
      <p:sp>
        <p:nvSpPr>
          <p:cNvPr id="2" name="TextBox 1">
            <a:extLst>
              <a:ext uri="{FF2B5EF4-FFF2-40B4-BE49-F238E27FC236}">
                <a16:creationId xmlns:a16="http://schemas.microsoft.com/office/drawing/2014/main" id="{03F62C75-F22D-45FA-9A29-5AFFEE761524}"/>
              </a:ext>
            </a:extLst>
          </p:cNvPr>
          <p:cNvSpPr txBox="1"/>
          <p:nvPr/>
        </p:nvSpPr>
        <p:spPr>
          <a:xfrm>
            <a:off x="159103" y="1973761"/>
            <a:ext cx="4412897" cy="3762568"/>
          </a:xfrm>
          <a:prstGeom prst="rect">
            <a:avLst/>
          </a:prstGeom>
          <a:noFill/>
        </p:spPr>
        <p:txBody>
          <a:bodyPr wrap="square" rtlCol="0">
            <a:spAutoFit/>
          </a:bodyPr>
          <a:lstStyle/>
          <a:p>
            <a:pPr defTabSz="685800"/>
            <a:r>
              <a:rPr lang="en-US" sz="1500" dirty="0">
                <a:solidFill>
                  <a:prstClr val="black"/>
                </a:solidFill>
                <a:latin typeface="Calibri" panose="020F0502020204030204"/>
              </a:rPr>
              <a:t>Many worker health and hygiene practices adopted from the Produce Safety Alliance grower training manual and GAP audit preparation manuals conveniently apply to respiratory illnesses. </a:t>
            </a:r>
          </a:p>
          <a:p>
            <a:pPr defTabSz="685800"/>
            <a:endParaRPr lang="en-US" sz="1500" dirty="0">
              <a:solidFill>
                <a:prstClr val="black"/>
              </a:solidFill>
              <a:latin typeface="Calibri" panose="020F0502020204030204"/>
            </a:endParaRPr>
          </a:p>
          <a:p>
            <a:pPr defTabSz="685800"/>
            <a:r>
              <a:rPr lang="en-US" sz="1500" i="1" dirty="0">
                <a:solidFill>
                  <a:prstClr val="black"/>
                </a:solidFill>
                <a:latin typeface="Calibri" panose="020F0502020204030204"/>
              </a:rPr>
              <a:t>This situation will test health and hygiene training and standards at many produce farms and require a doubling-down of worker practice monitoring by farm managers followed by in season re-training. </a:t>
            </a:r>
          </a:p>
          <a:p>
            <a:pPr defTabSz="685800"/>
            <a:endParaRPr lang="en-US" sz="1500" dirty="0">
              <a:solidFill>
                <a:prstClr val="black"/>
              </a:solidFill>
              <a:latin typeface="Calibri" panose="020F0502020204030204"/>
            </a:endParaRPr>
          </a:p>
          <a:p>
            <a:pPr defTabSz="685800"/>
            <a:r>
              <a:rPr lang="en-US" sz="1500" dirty="0">
                <a:solidFill>
                  <a:prstClr val="black"/>
                </a:solidFill>
                <a:latin typeface="Calibri" panose="020F0502020204030204"/>
              </a:rPr>
              <a:t>Adding social distancing to the produce farm daily routine while maintaining harvest schedules, food safety program standards and minimizing labor costs will require a dedication to a culture of worker health and safety across all farm levels –imprinting is key. </a:t>
            </a:r>
          </a:p>
          <a:p>
            <a:pPr defTabSz="685800"/>
            <a:endParaRPr lang="en-US" sz="1350" dirty="0">
              <a:solidFill>
                <a:prstClr val="black"/>
              </a:solidFill>
              <a:latin typeface="Calibri" panose="020F0502020204030204"/>
            </a:endParaRPr>
          </a:p>
        </p:txBody>
      </p:sp>
      <p:pic>
        <p:nvPicPr>
          <p:cNvPr id="12" name="Content Placeholder 11">
            <a:extLst>
              <a:ext uri="{FF2B5EF4-FFF2-40B4-BE49-F238E27FC236}">
                <a16:creationId xmlns:a16="http://schemas.microsoft.com/office/drawing/2014/main" id="{85132311-72C9-4FFE-88D4-2AF9B275B307}"/>
              </a:ext>
            </a:extLst>
          </p:cNvPr>
          <p:cNvPicPr>
            <a:picLocks noGrp="1" noChangeAspect="1"/>
          </p:cNvPicPr>
          <p:nvPr>
            <p:ph sz="half" idx="13"/>
          </p:nvPr>
        </p:nvPicPr>
        <p:blipFill>
          <a:blip r:embed="rId4" cstate="print">
            <a:extLst>
              <a:ext uri="{28A0092B-C50C-407E-A947-70E740481C1C}">
                <a14:useLocalDpi xmlns:a14="http://schemas.microsoft.com/office/drawing/2010/main" val="0"/>
              </a:ext>
            </a:extLst>
          </a:blip>
          <a:srcRect/>
          <a:stretch/>
        </p:blipFill>
        <p:spPr>
          <a:xfrm>
            <a:off x="4636799" y="2565684"/>
            <a:ext cx="4000192" cy="2250108"/>
          </a:xfrm>
        </p:spPr>
      </p:pic>
      <p:sp>
        <p:nvSpPr>
          <p:cNvPr id="15" name="TextBox 14">
            <a:extLst>
              <a:ext uri="{FF2B5EF4-FFF2-40B4-BE49-F238E27FC236}">
                <a16:creationId xmlns:a16="http://schemas.microsoft.com/office/drawing/2014/main" id="{EAA69E03-EFA6-4D3E-872C-AE8DCC1ADCA1}"/>
              </a:ext>
            </a:extLst>
          </p:cNvPr>
          <p:cNvSpPr txBox="1"/>
          <p:nvPr/>
        </p:nvSpPr>
        <p:spPr>
          <a:xfrm>
            <a:off x="4749329" y="4973668"/>
            <a:ext cx="3887661"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Photo: UC Davis Agricultural Sustainability Institute</a:t>
            </a:r>
          </a:p>
        </p:txBody>
      </p:sp>
    </p:spTree>
    <p:extLst>
      <p:ext uri="{BB962C8B-B14F-4D97-AF65-F5344CB8AC3E}">
        <p14:creationId xmlns:p14="http://schemas.microsoft.com/office/powerpoint/2010/main" val="2020180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3330-EF87-4BEE-9AA6-5AE9E566A347}"/>
              </a:ext>
            </a:extLst>
          </p:cNvPr>
          <p:cNvSpPr>
            <a:spLocks noGrp="1"/>
          </p:cNvSpPr>
          <p:nvPr>
            <p:ph type="title"/>
          </p:nvPr>
        </p:nvSpPr>
        <p:spPr>
          <a:xfrm>
            <a:off x="488260" y="857251"/>
            <a:ext cx="8167481" cy="994172"/>
          </a:xfrm>
        </p:spPr>
        <p:txBody>
          <a:bodyPr/>
          <a:lstStyle/>
          <a:p>
            <a:r>
              <a:rPr lang="en-US" dirty="0"/>
              <a:t>Worker training consistency with GAPs and PSR</a:t>
            </a:r>
          </a:p>
        </p:txBody>
      </p:sp>
      <p:graphicFrame>
        <p:nvGraphicFramePr>
          <p:cNvPr id="4" name="Table 4">
            <a:extLst>
              <a:ext uri="{FF2B5EF4-FFF2-40B4-BE49-F238E27FC236}">
                <a16:creationId xmlns:a16="http://schemas.microsoft.com/office/drawing/2014/main" id="{F5C8371E-CD17-4D2F-945B-F0B65A13EF77}"/>
              </a:ext>
            </a:extLst>
          </p:cNvPr>
          <p:cNvGraphicFramePr>
            <a:graphicFrameLocks noGrp="1"/>
          </p:cNvGraphicFramePr>
          <p:nvPr>
            <p:ph idx="1"/>
            <p:extLst/>
          </p:nvPr>
        </p:nvGraphicFramePr>
        <p:xfrm>
          <a:off x="403315" y="1572404"/>
          <a:ext cx="8252426" cy="4023360"/>
        </p:xfrm>
        <a:graphic>
          <a:graphicData uri="http://schemas.openxmlformats.org/drawingml/2006/table">
            <a:tbl>
              <a:tblPr firstRow="1" bandRow="1">
                <a:tableStyleId>{5C22544A-7EE6-4342-B048-85BDC9FD1C3A}</a:tableStyleId>
              </a:tblPr>
              <a:tblGrid>
                <a:gridCol w="2063107">
                  <a:extLst>
                    <a:ext uri="{9D8B030D-6E8A-4147-A177-3AD203B41FA5}">
                      <a16:colId xmlns:a16="http://schemas.microsoft.com/office/drawing/2014/main" val="2445072440"/>
                    </a:ext>
                  </a:extLst>
                </a:gridCol>
                <a:gridCol w="2063107">
                  <a:extLst>
                    <a:ext uri="{9D8B030D-6E8A-4147-A177-3AD203B41FA5}">
                      <a16:colId xmlns:a16="http://schemas.microsoft.com/office/drawing/2014/main" val="3359158542"/>
                    </a:ext>
                  </a:extLst>
                </a:gridCol>
                <a:gridCol w="2493407">
                  <a:extLst>
                    <a:ext uri="{9D8B030D-6E8A-4147-A177-3AD203B41FA5}">
                      <a16:colId xmlns:a16="http://schemas.microsoft.com/office/drawing/2014/main" val="104057412"/>
                    </a:ext>
                  </a:extLst>
                </a:gridCol>
                <a:gridCol w="1632805">
                  <a:extLst>
                    <a:ext uri="{9D8B030D-6E8A-4147-A177-3AD203B41FA5}">
                      <a16:colId xmlns:a16="http://schemas.microsoft.com/office/drawing/2014/main" val="4047025298"/>
                    </a:ext>
                  </a:extLst>
                </a:gridCol>
              </a:tblGrid>
              <a:tr h="278130">
                <a:tc>
                  <a:txBody>
                    <a:bodyPr/>
                    <a:lstStyle/>
                    <a:p>
                      <a:r>
                        <a:rPr lang="en-US" sz="1000" dirty="0"/>
                        <a:t>Practice Training</a:t>
                      </a:r>
                    </a:p>
                  </a:txBody>
                  <a:tcPr marL="68580" marR="68580" marT="34290" marB="34290"/>
                </a:tc>
                <a:tc>
                  <a:txBody>
                    <a:bodyPr/>
                    <a:lstStyle/>
                    <a:p>
                      <a:r>
                        <a:rPr lang="en-US" sz="1000" dirty="0"/>
                        <a:t>Produce Safety Rule</a:t>
                      </a:r>
                    </a:p>
                  </a:txBody>
                  <a:tcPr marL="68580" marR="68580" marT="34290" marB="34290"/>
                </a:tc>
                <a:tc>
                  <a:txBody>
                    <a:bodyPr/>
                    <a:lstStyle/>
                    <a:p>
                      <a:r>
                        <a:rPr lang="en-US" sz="1000" dirty="0"/>
                        <a:t>Good agricultural practice</a:t>
                      </a:r>
                    </a:p>
                  </a:txBody>
                  <a:tcPr marL="68580" marR="68580" marT="34290" marB="34290"/>
                </a:tc>
                <a:tc>
                  <a:txBody>
                    <a:bodyPr/>
                    <a:lstStyle/>
                    <a:p>
                      <a:r>
                        <a:rPr lang="en-US" sz="1000" dirty="0"/>
                        <a:t>CDC Guidance</a:t>
                      </a:r>
                    </a:p>
                  </a:txBody>
                  <a:tcPr marL="68580" marR="68580" marT="34290" marB="34290"/>
                </a:tc>
                <a:extLst>
                  <a:ext uri="{0D108BD9-81ED-4DB2-BD59-A6C34878D82A}">
                    <a16:rowId xmlns:a16="http://schemas.microsoft.com/office/drawing/2014/main" val="2967413193"/>
                  </a:ext>
                </a:extLst>
              </a:tr>
              <a:tr h="278130">
                <a:tc>
                  <a:txBody>
                    <a:bodyPr/>
                    <a:lstStyle/>
                    <a:p>
                      <a:r>
                        <a:rPr lang="en-US" sz="1000" dirty="0"/>
                        <a:t>Handwashing 20 seconds</a:t>
                      </a:r>
                    </a:p>
                  </a:txBody>
                  <a:tcPr marL="68580" marR="68580" marT="34290" marB="34290"/>
                </a:tc>
                <a:tc>
                  <a:txBody>
                    <a:bodyPr/>
                    <a:lstStyle/>
                    <a:p>
                      <a:r>
                        <a:rPr lang="en-US" sz="1000" dirty="0"/>
                        <a:t>very important</a:t>
                      </a:r>
                    </a:p>
                  </a:txBody>
                  <a:tcPr marL="68580" marR="68580" marT="34290" marB="34290"/>
                </a:tc>
                <a:tc>
                  <a:txBody>
                    <a:bodyPr/>
                    <a:lstStyle/>
                    <a:p>
                      <a:r>
                        <a:rPr lang="en-US" sz="1000" dirty="0"/>
                        <a:t>very important</a:t>
                      </a:r>
                    </a:p>
                  </a:txBody>
                  <a:tcPr marL="68580" marR="68580" marT="34290" marB="34290"/>
                </a:tc>
                <a:tc>
                  <a:txBody>
                    <a:bodyPr/>
                    <a:lstStyle/>
                    <a:p>
                      <a:r>
                        <a:rPr lang="en-US" sz="1000" dirty="0"/>
                        <a:t>very important</a:t>
                      </a:r>
                    </a:p>
                  </a:txBody>
                  <a:tcPr marL="68580" marR="68580" marT="34290" marB="34290"/>
                </a:tc>
                <a:extLst>
                  <a:ext uri="{0D108BD9-81ED-4DB2-BD59-A6C34878D82A}">
                    <a16:rowId xmlns:a16="http://schemas.microsoft.com/office/drawing/2014/main" val="1868484541"/>
                  </a:ext>
                </a:extLst>
              </a:tr>
              <a:tr h="278130">
                <a:tc>
                  <a:txBody>
                    <a:bodyPr/>
                    <a:lstStyle/>
                    <a:p>
                      <a:r>
                        <a:rPr lang="en-US" sz="1000" dirty="0"/>
                        <a:t>Hand sanitizer use</a:t>
                      </a:r>
                    </a:p>
                  </a:txBody>
                  <a:tcPr marL="68580" marR="68580" marT="34290" marB="34290"/>
                </a:tc>
                <a:tc>
                  <a:txBody>
                    <a:bodyPr/>
                    <a:lstStyle/>
                    <a:p>
                      <a:r>
                        <a:rPr lang="en-US" sz="1000" dirty="0"/>
                        <a:t>Not important</a:t>
                      </a:r>
                    </a:p>
                  </a:txBody>
                  <a:tcPr marL="68580" marR="68580" marT="34290" marB="34290"/>
                </a:tc>
                <a:tc>
                  <a:txBody>
                    <a:bodyPr/>
                    <a:lstStyle/>
                    <a:p>
                      <a:r>
                        <a:rPr lang="en-US" sz="1000" dirty="0"/>
                        <a:t>Somewhat important</a:t>
                      </a:r>
                    </a:p>
                  </a:txBody>
                  <a:tcPr marL="68580" marR="68580" marT="34290" marB="34290"/>
                </a:tc>
                <a:tc>
                  <a:txBody>
                    <a:bodyPr/>
                    <a:lstStyle/>
                    <a:p>
                      <a:r>
                        <a:rPr lang="en-US" sz="1000" dirty="0"/>
                        <a:t>Somewhat important</a:t>
                      </a:r>
                    </a:p>
                  </a:txBody>
                  <a:tcPr marL="68580" marR="68580" marT="34290" marB="34290"/>
                </a:tc>
                <a:extLst>
                  <a:ext uri="{0D108BD9-81ED-4DB2-BD59-A6C34878D82A}">
                    <a16:rowId xmlns:a16="http://schemas.microsoft.com/office/drawing/2014/main" val="2670334738"/>
                  </a:ext>
                </a:extLst>
              </a:tr>
              <a:tr h="278130">
                <a:tc>
                  <a:txBody>
                    <a:bodyPr/>
                    <a:lstStyle/>
                    <a:p>
                      <a:r>
                        <a:rPr lang="en-US" sz="1000" dirty="0"/>
                        <a:t>Face mask or covering</a:t>
                      </a:r>
                    </a:p>
                  </a:txBody>
                  <a:tcPr marL="68580" marR="68580" marT="34290" marB="34290"/>
                </a:tc>
                <a:tc>
                  <a:txBody>
                    <a:bodyPr/>
                    <a:lstStyle/>
                    <a:p>
                      <a:r>
                        <a:rPr lang="en-US" sz="1000" dirty="0"/>
                        <a:t>Not important</a:t>
                      </a:r>
                    </a:p>
                  </a:txBody>
                  <a:tcPr marL="68580" marR="68580" marT="34290" marB="34290"/>
                </a:tc>
                <a:tc>
                  <a:txBody>
                    <a:bodyPr/>
                    <a:lstStyle/>
                    <a:p>
                      <a:r>
                        <a:rPr lang="en-US" sz="1000" dirty="0"/>
                        <a:t>Important for facial hair</a:t>
                      </a:r>
                    </a:p>
                  </a:txBody>
                  <a:tcPr marL="68580" marR="68580" marT="34290" marB="34290"/>
                </a:tc>
                <a:tc>
                  <a:txBody>
                    <a:bodyPr/>
                    <a:lstStyle/>
                    <a:p>
                      <a:r>
                        <a:rPr lang="en-US" sz="1000" dirty="0"/>
                        <a:t>Very important</a:t>
                      </a:r>
                    </a:p>
                  </a:txBody>
                  <a:tcPr marL="68580" marR="68580" marT="34290" marB="34290"/>
                </a:tc>
                <a:extLst>
                  <a:ext uri="{0D108BD9-81ED-4DB2-BD59-A6C34878D82A}">
                    <a16:rowId xmlns:a16="http://schemas.microsoft.com/office/drawing/2014/main" val="3750513215"/>
                  </a:ext>
                </a:extLst>
              </a:tr>
              <a:tr h="685800">
                <a:tc>
                  <a:txBody>
                    <a:bodyPr/>
                    <a:lstStyle/>
                    <a:p>
                      <a:r>
                        <a:rPr lang="en-US" sz="1400" dirty="0"/>
                        <a:t>Diarrhea, vomiting, fever nausea, or jaundice daily health monitoring review</a:t>
                      </a:r>
                    </a:p>
                  </a:txBody>
                  <a:tcPr marL="68580" marR="68580" marT="34290" marB="34290"/>
                </a:tc>
                <a:tc>
                  <a:txBody>
                    <a:bodyPr/>
                    <a:lstStyle/>
                    <a:p>
                      <a:r>
                        <a:rPr lang="en-US" sz="1000" dirty="0"/>
                        <a:t>Very important</a:t>
                      </a:r>
                    </a:p>
                  </a:txBody>
                  <a:tcPr marL="68580" marR="68580" marT="34290" marB="34290"/>
                </a:tc>
                <a:tc>
                  <a:txBody>
                    <a:bodyPr/>
                    <a:lstStyle/>
                    <a:p>
                      <a:r>
                        <a:rPr lang="en-US" sz="1000" dirty="0"/>
                        <a:t>Very important</a:t>
                      </a:r>
                    </a:p>
                  </a:txBody>
                  <a:tcPr marL="68580" marR="68580" marT="34290" marB="34290"/>
                </a:tc>
                <a:tc>
                  <a:txBody>
                    <a:bodyPr/>
                    <a:lstStyle/>
                    <a:p>
                      <a:r>
                        <a:rPr lang="en-US" sz="1000" dirty="0"/>
                        <a:t>Very important for fever, somewhat for diarrhea and nausea</a:t>
                      </a:r>
                    </a:p>
                  </a:txBody>
                  <a:tcPr marL="68580" marR="68580" marT="34290" marB="34290"/>
                </a:tc>
                <a:extLst>
                  <a:ext uri="{0D108BD9-81ED-4DB2-BD59-A6C34878D82A}">
                    <a16:rowId xmlns:a16="http://schemas.microsoft.com/office/drawing/2014/main" val="790506010"/>
                  </a:ext>
                </a:extLst>
              </a:tr>
              <a:tr h="278130">
                <a:tc>
                  <a:txBody>
                    <a:bodyPr/>
                    <a:lstStyle/>
                    <a:p>
                      <a:r>
                        <a:rPr lang="en-US" sz="1400" dirty="0"/>
                        <a:t>Coughing into elbow, tissue</a:t>
                      </a:r>
                    </a:p>
                  </a:txBody>
                  <a:tcPr marL="68580" marR="68580" marT="34290" marB="34290"/>
                </a:tc>
                <a:tc>
                  <a:txBody>
                    <a:bodyPr/>
                    <a:lstStyle/>
                    <a:p>
                      <a:r>
                        <a:rPr lang="en-US" sz="1000" dirty="0"/>
                        <a:t>Somewhat important</a:t>
                      </a:r>
                    </a:p>
                  </a:txBody>
                  <a:tcPr marL="68580" marR="68580" marT="34290" marB="34290"/>
                </a:tc>
                <a:tc>
                  <a:txBody>
                    <a:bodyPr/>
                    <a:lstStyle/>
                    <a:p>
                      <a:r>
                        <a:rPr lang="en-US" sz="1000" dirty="0"/>
                        <a:t>Somewhat important</a:t>
                      </a:r>
                    </a:p>
                  </a:txBody>
                  <a:tcPr marL="68580" marR="68580" marT="34290" marB="34290"/>
                </a:tc>
                <a:tc>
                  <a:txBody>
                    <a:bodyPr/>
                    <a:lstStyle/>
                    <a:p>
                      <a:r>
                        <a:rPr lang="en-US" sz="1000" dirty="0"/>
                        <a:t>Very important</a:t>
                      </a:r>
                    </a:p>
                  </a:txBody>
                  <a:tcPr marL="68580" marR="68580" marT="34290" marB="34290"/>
                </a:tc>
                <a:extLst>
                  <a:ext uri="{0D108BD9-81ED-4DB2-BD59-A6C34878D82A}">
                    <a16:rowId xmlns:a16="http://schemas.microsoft.com/office/drawing/2014/main" val="1068327752"/>
                  </a:ext>
                </a:extLst>
              </a:tr>
              <a:tr h="278130">
                <a:tc>
                  <a:txBody>
                    <a:bodyPr/>
                    <a:lstStyle/>
                    <a:p>
                      <a:r>
                        <a:rPr lang="en-US" sz="1000" dirty="0"/>
                        <a:t>Clean tools &amp; equipment </a:t>
                      </a:r>
                    </a:p>
                  </a:txBody>
                  <a:tcPr marL="68580" marR="68580" marT="34290" marB="34290"/>
                </a:tc>
                <a:tc>
                  <a:txBody>
                    <a:bodyPr/>
                    <a:lstStyle/>
                    <a:p>
                      <a:r>
                        <a:rPr lang="en-US" sz="1000" dirty="0"/>
                        <a:t>Very important</a:t>
                      </a:r>
                    </a:p>
                  </a:txBody>
                  <a:tcPr marL="68580" marR="68580" marT="34290" marB="34290"/>
                </a:tc>
                <a:tc>
                  <a:txBody>
                    <a:bodyPr/>
                    <a:lstStyle/>
                    <a:p>
                      <a:r>
                        <a:rPr lang="en-US" sz="1000" dirty="0"/>
                        <a:t>Somewhat important</a:t>
                      </a:r>
                    </a:p>
                  </a:txBody>
                  <a:tcPr marL="68580" marR="68580" marT="34290" marB="34290"/>
                </a:tc>
                <a:tc>
                  <a:txBody>
                    <a:bodyPr/>
                    <a:lstStyle/>
                    <a:p>
                      <a:r>
                        <a:rPr lang="en-US" sz="1000" dirty="0"/>
                        <a:t>Not important</a:t>
                      </a:r>
                    </a:p>
                  </a:txBody>
                  <a:tcPr marL="68580" marR="68580" marT="34290" marB="34290"/>
                </a:tc>
                <a:extLst>
                  <a:ext uri="{0D108BD9-81ED-4DB2-BD59-A6C34878D82A}">
                    <a16:rowId xmlns:a16="http://schemas.microsoft.com/office/drawing/2014/main" val="1675080393"/>
                  </a:ext>
                </a:extLst>
              </a:tr>
              <a:tr h="480060">
                <a:tc>
                  <a:txBody>
                    <a:bodyPr/>
                    <a:lstStyle/>
                    <a:p>
                      <a:r>
                        <a:rPr lang="en-US" sz="1400" dirty="0"/>
                        <a:t>*Sanitized tools &amp; equipment</a:t>
                      </a:r>
                    </a:p>
                  </a:txBody>
                  <a:tcPr marL="68580" marR="68580" marT="34290" marB="34290"/>
                </a:tc>
                <a:tc>
                  <a:txBody>
                    <a:bodyPr/>
                    <a:lstStyle/>
                    <a:p>
                      <a:r>
                        <a:rPr lang="en-US" sz="1000" dirty="0"/>
                        <a:t>Very important –if possible contamination occurred</a:t>
                      </a:r>
                    </a:p>
                  </a:txBody>
                  <a:tcPr marL="68580" marR="68580" marT="34290" marB="34290"/>
                </a:tc>
                <a:tc>
                  <a:txBody>
                    <a:bodyPr/>
                    <a:lstStyle/>
                    <a:p>
                      <a:r>
                        <a:rPr lang="en-US" sz="1000" dirty="0"/>
                        <a:t>Somewhat important</a:t>
                      </a:r>
                    </a:p>
                  </a:txBody>
                  <a:tcPr marL="68580" marR="68580" marT="34290" marB="34290"/>
                </a:tc>
                <a:tc>
                  <a:txBody>
                    <a:bodyPr/>
                    <a:lstStyle/>
                    <a:p>
                      <a:r>
                        <a:rPr lang="en-US" sz="1000" dirty="0"/>
                        <a:t>Very important –if shared by workers</a:t>
                      </a:r>
                    </a:p>
                  </a:txBody>
                  <a:tcPr marL="68580" marR="68580" marT="34290" marB="34290"/>
                </a:tc>
                <a:extLst>
                  <a:ext uri="{0D108BD9-81ED-4DB2-BD59-A6C34878D82A}">
                    <a16:rowId xmlns:a16="http://schemas.microsoft.com/office/drawing/2014/main" val="661520951"/>
                  </a:ext>
                </a:extLst>
              </a:tr>
              <a:tr h="278130">
                <a:tc>
                  <a:txBody>
                    <a:bodyPr/>
                    <a:lstStyle/>
                    <a:p>
                      <a:r>
                        <a:rPr lang="en-US" sz="1000" dirty="0"/>
                        <a:t>Sanitation of food contact surfaces</a:t>
                      </a:r>
                    </a:p>
                  </a:txBody>
                  <a:tcPr marL="68580" marR="68580" marT="34290" marB="34290"/>
                </a:tc>
                <a:tc>
                  <a:txBody>
                    <a:bodyPr/>
                    <a:lstStyle/>
                    <a:p>
                      <a:r>
                        <a:rPr lang="en-US" sz="1000" dirty="0"/>
                        <a:t>Very important</a:t>
                      </a:r>
                    </a:p>
                  </a:txBody>
                  <a:tcPr marL="68580" marR="68580" marT="34290" marB="34290"/>
                </a:tc>
                <a:tc>
                  <a:txBody>
                    <a:bodyPr/>
                    <a:lstStyle/>
                    <a:p>
                      <a:r>
                        <a:rPr lang="en-US" sz="1000" dirty="0"/>
                        <a:t>Very important</a:t>
                      </a:r>
                    </a:p>
                  </a:txBody>
                  <a:tcPr marL="68580" marR="68580" marT="34290" marB="34290"/>
                </a:tc>
                <a:tc>
                  <a:txBody>
                    <a:bodyPr/>
                    <a:lstStyle/>
                    <a:p>
                      <a:r>
                        <a:rPr lang="en-US" sz="1000" dirty="0"/>
                        <a:t>Not important</a:t>
                      </a:r>
                    </a:p>
                  </a:txBody>
                  <a:tcPr marL="68580" marR="68580" marT="34290" marB="34290"/>
                </a:tc>
                <a:extLst>
                  <a:ext uri="{0D108BD9-81ED-4DB2-BD59-A6C34878D82A}">
                    <a16:rowId xmlns:a16="http://schemas.microsoft.com/office/drawing/2014/main" val="73341652"/>
                  </a:ext>
                </a:extLst>
              </a:tr>
              <a:tr h="377190">
                <a:tc>
                  <a:txBody>
                    <a:bodyPr/>
                    <a:lstStyle/>
                    <a:p>
                      <a:r>
                        <a:rPr lang="en-US" sz="1000" dirty="0"/>
                        <a:t>Sanitation of worker contact surfaces</a:t>
                      </a:r>
                    </a:p>
                  </a:txBody>
                  <a:tcPr marL="68580" marR="68580" marT="34290" marB="34290"/>
                </a:tc>
                <a:tc>
                  <a:txBody>
                    <a:bodyPr/>
                    <a:lstStyle/>
                    <a:p>
                      <a:r>
                        <a:rPr lang="en-US" sz="1000" dirty="0"/>
                        <a:t>Somewhat important</a:t>
                      </a:r>
                    </a:p>
                  </a:txBody>
                  <a:tcPr marL="68580" marR="68580" marT="34290" marB="34290"/>
                </a:tc>
                <a:tc>
                  <a:txBody>
                    <a:bodyPr/>
                    <a:lstStyle/>
                    <a:p>
                      <a:r>
                        <a:rPr lang="en-US" sz="1000" dirty="0"/>
                        <a:t>Somewhat important</a:t>
                      </a:r>
                    </a:p>
                  </a:txBody>
                  <a:tcPr marL="68580" marR="68580" marT="34290" marB="34290"/>
                </a:tc>
                <a:tc>
                  <a:txBody>
                    <a:bodyPr/>
                    <a:lstStyle/>
                    <a:p>
                      <a:r>
                        <a:rPr lang="en-US" sz="1000" dirty="0"/>
                        <a:t>Very important</a:t>
                      </a:r>
                    </a:p>
                  </a:txBody>
                  <a:tcPr marL="68580" marR="68580" marT="34290" marB="34290"/>
                </a:tc>
                <a:extLst>
                  <a:ext uri="{0D108BD9-81ED-4DB2-BD59-A6C34878D82A}">
                    <a16:rowId xmlns:a16="http://schemas.microsoft.com/office/drawing/2014/main" val="739730252"/>
                  </a:ext>
                </a:extLst>
              </a:tr>
              <a:tr h="278130">
                <a:tc>
                  <a:txBody>
                    <a:bodyPr/>
                    <a:lstStyle/>
                    <a:p>
                      <a:r>
                        <a:rPr lang="en-US" sz="1000" dirty="0"/>
                        <a:t>Social distancing</a:t>
                      </a:r>
                    </a:p>
                  </a:txBody>
                  <a:tcPr marL="68580" marR="68580" marT="34290" marB="34290"/>
                </a:tc>
                <a:tc>
                  <a:txBody>
                    <a:bodyPr/>
                    <a:lstStyle/>
                    <a:p>
                      <a:r>
                        <a:rPr lang="en-US" sz="1000" dirty="0"/>
                        <a:t>Not important</a:t>
                      </a:r>
                    </a:p>
                  </a:txBody>
                  <a:tcPr marL="68580" marR="68580" marT="34290" marB="34290"/>
                </a:tc>
                <a:tc>
                  <a:txBody>
                    <a:bodyPr/>
                    <a:lstStyle/>
                    <a:p>
                      <a:r>
                        <a:rPr lang="en-US" sz="1000" dirty="0"/>
                        <a:t>Not important</a:t>
                      </a:r>
                    </a:p>
                  </a:txBody>
                  <a:tcPr marL="68580" marR="68580" marT="34290" marB="34290"/>
                </a:tc>
                <a:tc>
                  <a:txBody>
                    <a:bodyPr/>
                    <a:lstStyle/>
                    <a:p>
                      <a:r>
                        <a:rPr lang="en-US" sz="1000" dirty="0"/>
                        <a:t>Very important</a:t>
                      </a:r>
                    </a:p>
                  </a:txBody>
                  <a:tcPr marL="68580" marR="68580" marT="34290" marB="34290"/>
                </a:tc>
                <a:extLst>
                  <a:ext uri="{0D108BD9-81ED-4DB2-BD59-A6C34878D82A}">
                    <a16:rowId xmlns:a16="http://schemas.microsoft.com/office/drawing/2014/main" val="17587051"/>
                  </a:ext>
                </a:extLst>
              </a:tr>
            </a:tbl>
          </a:graphicData>
        </a:graphic>
      </p:graphicFrame>
    </p:spTree>
    <p:extLst>
      <p:ext uri="{BB962C8B-B14F-4D97-AF65-F5344CB8AC3E}">
        <p14:creationId xmlns:p14="http://schemas.microsoft.com/office/powerpoint/2010/main" val="1357042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6793-4FAA-4BE5-892E-8C2AB3638346}"/>
              </a:ext>
            </a:extLst>
          </p:cNvPr>
          <p:cNvSpPr>
            <a:spLocks noGrp="1"/>
          </p:cNvSpPr>
          <p:nvPr>
            <p:ph type="title"/>
          </p:nvPr>
        </p:nvSpPr>
        <p:spPr>
          <a:xfrm>
            <a:off x="346517" y="857251"/>
            <a:ext cx="7886700" cy="994172"/>
          </a:xfrm>
        </p:spPr>
        <p:txBody>
          <a:bodyPr>
            <a:normAutofit/>
          </a:bodyPr>
          <a:lstStyle/>
          <a:p>
            <a:r>
              <a:rPr lang="en-US" sz="2700" dirty="0"/>
              <a:t>Social distancing: Mandated in Executive Order 2020-21</a:t>
            </a:r>
          </a:p>
        </p:txBody>
      </p:sp>
      <p:sp>
        <p:nvSpPr>
          <p:cNvPr id="5" name="Rectangle 4">
            <a:extLst>
              <a:ext uri="{FF2B5EF4-FFF2-40B4-BE49-F238E27FC236}">
                <a16:creationId xmlns:a16="http://schemas.microsoft.com/office/drawing/2014/main" id="{394F0A4D-A02F-4E9E-B358-091A0FA4145E}"/>
              </a:ext>
            </a:extLst>
          </p:cNvPr>
          <p:cNvSpPr/>
          <p:nvPr/>
        </p:nvSpPr>
        <p:spPr>
          <a:xfrm>
            <a:off x="346517" y="1725218"/>
            <a:ext cx="8126151" cy="4316566"/>
          </a:xfrm>
          <a:prstGeom prst="rect">
            <a:avLst/>
          </a:prstGeom>
        </p:spPr>
        <p:txBody>
          <a:bodyPr wrap="square">
            <a:spAutoFit/>
          </a:bodyPr>
          <a:lstStyle/>
          <a:p>
            <a:pPr defTabSz="685800"/>
            <a:r>
              <a:rPr lang="en-US" sz="1500" dirty="0">
                <a:solidFill>
                  <a:srgbClr val="000000"/>
                </a:solidFill>
                <a:latin typeface="&amp;quot"/>
              </a:rPr>
              <a:t>Businesses and operations maintaining in-person activities must adopt social distancing practices and other mitigation measures to protect workers and patrons. Those practices and measures include, but are not limited to:</a:t>
            </a:r>
          </a:p>
          <a:p>
            <a:pPr defTabSz="685800"/>
            <a:r>
              <a:rPr lang="en-US" sz="1350" dirty="0">
                <a:solidFill>
                  <a:srgbClr val="000000"/>
                </a:solidFill>
                <a:latin typeface="&amp;quot"/>
              </a:rPr>
              <a:t> </a:t>
            </a:r>
          </a:p>
          <a:p>
            <a:pPr defTabSz="685800">
              <a:buFont typeface="+mj-lt"/>
              <a:buAutoNum type="arabicPeriod"/>
            </a:pPr>
            <a:r>
              <a:rPr lang="en-US" sz="1350" dirty="0">
                <a:solidFill>
                  <a:srgbClr val="000000"/>
                </a:solidFill>
                <a:latin typeface="&amp;quot"/>
              </a:rPr>
              <a:t> Restricting the number of workers present on premises to no more than is strictly necessary to perform the business’s or operation’s critical infrastructure functions.</a:t>
            </a:r>
          </a:p>
          <a:p>
            <a:pPr marL="1028700" defTabSz="685800"/>
            <a:r>
              <a:rPr lang="en-US" sz="1350" dirty="0">
                <a:solidFill>
                  <a:srgbClr val="000000"/>
                </a:solidFill>
                <a:latin typeface="&amp;quot"/>
              </a:rPr>
              <a:t> </a:t>
            </a:r>
          </a:p>
          <a:p>
            <a:pPr defTabSz="685800">
              <a:buFont typeface="+mj-lt"/>
              <a:buAutoNum type="arabicPeriod" startAt="2"/>
            </a:pPr>
            <a:r>
              <a:rPr lang="en-US" sz="1350" dirty="0">
                <a:solidFill>
                  <a:srgbClr val="000000"/>
                </a:solidFill>
                <a:latin typeface="&amp;quot"/>
              </a:rPr>
              <a:t> Promoting remote work to the fullest extent possible.</a:t>
            </a:r>
          </a:p>
          <a:p>
            <a:pPr defTabSz="685800"/>
            <a:r>
              <a:rPr lang="en-US" sz="1350" dirty="0">
                <a:solidFill>
                  <a:srgbClr val="000000"/>
                </a:solidFill>
                <a:latin typeface="&amp;quot"/>
              </a:rPr>
              <a:t> </a:t>
            </a:r>
          </a:p>
          <a:p>
            <a:pPr defTabSz="685800">
              <a:buFont typeface="+mj-lt"/>
              <a:buAutoNum type="arabicPeriod" startAt="3"/>
            </a:pPr>
            <a:r>
              <a:rPr lang="en-US" sz="1350" dirty="0">
                <a:solidFill>
                  <a:srgbClr val="000000"/>
                </a:solidFill>
                <a:latin typeface="&amp;quot"/>
              </a:rPr>
              <a:t> </a:t>
            </a:r>
            <a:r>
              <a:rPr lang="en-US" sz="1350" u="sng" dirty="0">
                <a:solidFill>
                  <a:srgbClr val="000000"/>
                </a:solidFill>
                <a:latin typeface="&amp;quot"/>
              </a:rPr>
              <a:t>Keeping workers and patrons who are on premises at least six feet from one another to the maximum extent possible</a:t>
            </a:r>
            <a:r>
              <a:rPr lang="en-US" sz="1350" dirty="0">
                <a:solidFill>
                  <a:srgbClr val="000000"/>
                </a:solidFill>
                <a:latin typeface="&amp;quot"/>
              </a:rPr>
              <a:t>, including for customers who are standing in line.</a:t>
            </a:r>
          </a:p>
          <a:p>
            <a:pPr defTabSz="685800"/>
            <a:r>
              <a:rPr lang="en-US" sz="1350" dirty="0">
                <a:solidFill>
                  <a:srgbClr val="000000"/>
                </a:solidFill>
                <a:latin typeface="&amp;quot"/>
              </a:rPr>
              <a:t> </a:t>
            </a:r>
          </a:p>
          <a:p>
            <a:pPr defTabSz="685800">
              <a:buFont typeface="+mj-lt"/>
              <a:buAutoNum type="arabicPeriod" startAt="4"/>
            </a:pPr>
            <a:r>
              <a:rPr lang="en-US" sz="1350" dirty="0">
                <a:solidFill>
                  <a:srgbClr val="000000"/>
                </a:solidFill>
                <a:latin typeface="&amp;quot"/>
              </a:rPr>
              <a:t> Increasing standards of facility cleaning and disinfection to limit worker and patron exposure, as well as adopting protocols to clean and disinfect in the event of a positive COVID-19 case in the workplace.</a:t>
            </a:r>
          </a:p>
          <a:p>
            <a:pPr defTabSz="685800"/>
            <a:r>
              <a:rPr lang="en-US" sz="1350" dirty="0">
                <a:solidFill>
                  <a:srgbClr val="000000"/>
                </a:solidFill>
                <a:latin typeface="&amp;quot"/>
              </a:rPr>
              <a:t> </a:t>
            </a:r>
          </a:p>
          <a:p>
            <a:pPr defTabSz="685800">
              <a:buFont typeface="+mj-lt"/>
              <a:buAutoNum type="arabicPeriod" startAt="5"/>
            </a:pPr>
            <a:r>
              <a:rPr lang="en-US" sz="1350" dirty="0">
                <a:solidFill>
                  <a:srgbClr val="000000"/>
                </a:solidFill>
                <a:latin typeface="&amp;quot"/>
              </a:rPr>
              <a:t> Adopting policies to </a:t>
            </a:r>
            <a:r>
              <a:rPr lang="en-US" sz="1350" u="sng" dirty="0">
                <a:solidFill>
                  <a:srgbClr val="000000"/>
                </a:solidFill>
                <a:latin typeface="&amp;quot"/>
              </a:rPr>
              <a:t>prevent workers from entering the premises if they display respiratory symptoms or have had contact with a person who is known or suspected to have a respiratory infection</a:t>
            </a:r>
            <a:r>
              <a:rPr lang="en-US" sz="1350" dirty="0">
                <a:solidFill>
                  <a:srgbClr val="000000"/>
                </a:solidFill>
                <a:latin typeface="&amp;quot"/>
              </a:rPr>
              <a:t>.</a:t>
            </a:r>
          </a:p>
          <a:p>
            <a:pPr defTabSz="685800"/>
            <a:r>
              <a:rPr lang="en-US" sz="1350" dirty="0">
                <a:solidFill>
                  <a:srgbClr val="000000"/>
                </a:solidFill>
                <a:latin typeface="&amp;quot"/>
              </a:rPr>
              <a:t> </a:t>
            </a:r>
          </a:p>
          <a:p>
            <a:pPr defTabSz="685800">
              <a:buFont typeface="+mj-lt"/>
              <a:buAutoNum type="arabicPeriod" startAt="6"/>
            </a:pPr>
            <a:r>
              <a:rPr lang="en-US" sz="1350" dirty="0">
                <a:solidFill>
                  <a:srgbClr val="000000"/>
                </a:solidFill>
                <a:latin typeface="&amp;quot"/>
              </a:rPr>
              <a:t> Any other social distancing practices and mitigation measures recommended by the Centers for Disease Control.</a:t>
            </a:r>
          </a:p>
        </p:txBody>
      </p:sp>
    </p:spTree>
    <p:extLst>
      <p:ext uri="{BB962C8B-B14F-4D97-AF65-F5344CB8AC3E}">
        <p14:creationId xmlns:p14="http://schemas.microsoft.com/office/powerpoint/2010/main" val="2415505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D433-705C-4BC4-A16E-AF4C0F682E06}"/>
              </a:ext>
            </a:extLst>
          </p:cNvPr>
          <p:cNvSpPr>
            <a:spLocks noGrp="1"/>
          </p:cNvSpPr>
          <p:nvPr>
            <p:ph type="title"/>
          </p:nvPr>
        </p:nvSpPr>
        <p:spPr>
          <a:xfrm>
            <a:off x="254726" y="1046047"/>
            <a:ext cx="3886200" cy="994172"/>
          </a:xfrm>
        </p:spPr>
        <p:txBody>
          <a:bodyPr>
            <a:normAutofit fontScale="90000"/>
          </a:bodyPr>
          <a:lstStyle/>
          <a:p>
            <a:r>
              <a:rPr lang="en-US" dirty="0"/>
              <a:t>Farmworker social distancing best practices</a:t>
            </a:r>
          </a:p>
        </p:txBody>
      </p:sp>
      <p:graphicFrame>
        <p:nvGraphicFramePr>
          <p:cNvPr id="3" name="Table 5">
            <a:extLst>
              <a:ext uri="{FF2B5EF4-FFF2-40B4-BE49-F238E27FC236}">
                <a16:creationId xmlns:a16="http://schemas.microsoft.com/office/drawing/2014/main" id="{9B8EDBBD-7B00-4D09-8CBB-8DD6D1E2257C}"/>
              </a:ext>
            </a:extLst>
          </p:cNvPr>
          <p:cNvGraphicFramePr>
            <a:graphicFrameLocks noGrp="1"/>
          </p:cNvGraphicFramePr>
          <p:nvPr>
            <p:ph sz="half" idx="1"/>
            <p:extLst/>
          </p:nvPr>
        </p:nvGraphicFramePr>
        <p:xfrm>
          <a:off x="4572000" y="1543133"/>
          <a:ext cx="4374425" cy="3936956"/>
        </p:xfrm>
        <a:graphic>
          <a:graphicData uri="http://schemas.openxmlformats.org/drawingml/2006/table">
            <a:tbl>
              <a:tblPr firstRow="1" bandRow="1">
                <a:tableStyleId>{5C22544A-7EE6-4342-B048-85BDC9FD1C3A}</a:tableStyleId>
              </a:tblPr>
              <a:tblGrid>
                <a:gridCol w="4374425">
                  <a:extLst>
                    <a:ext uri="{9D8B030D-6E8A-4147-A177-3AD203B41FA5}">
                      <a16:colId xmlns:a16="http://schemas.microsoft.com/office/drawing/2014/main" val="3512031484"/>
                    </a:ext>
                  </a:extLst>
                </a:gridCol>
              </a:tblGrid>
              <a:tr h="292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At the farm or workplace</a:t>
                      </a:r>
                    </a:p>
                  </a:txBody>
                  <a:tcPr marL="68580" marR="68580" marT="34290" marB="34290"/>
                </a:tc>
                <a:extLst>
                  <a:ext uri="{0D108BD9-81ED-4DB2-BD59-A6C34878D82A}">
                    <a16:rowId xmlns:a16="http://schemas.microsoft.com/office/drawing/2014/main" val="2323582700"/>
                  </a:ext>
                </a:extLst>
              </a:tr>
              <a:tr h="792064">
                <a:tc>
                  <a:txBody>
                    <a:bodyPr/>
                    <a:lstStyle/>
                    <a:p>
                      <a:pPr lvl="1"/>
                      <a:r>
                        <a:rPr lang="en-US" sz="1500" dirty="0"/>
                        <a:t>Maintain harvest ‘lanes’ for individual workers.</a:t>
                      </a:r>
                    </a:p>
                    <a:p>
                      <a:pPr lvl="1"/>
                      <a:r>
                        <a:rPr lang="en-US" sz="1500" dirty="0"/>
                        <a:t>Split crews into subunits made up of workers from same household or carpooling group.</a:t>
                      </a:r>
                    </a:p>
                  </a:txBody>
                  <a:tcPr marL="68580" marR="68580" marT="34290" marB="34290"/>
                </a:tc>
                <a:extLst>
                  <a:ext uri="{0D108BD9-81ED-4DB2-BD59-A6C34878D82A}">
                    <a16:rowId xmlns:a16="http://schemas.microsoft.com/office/drawing/2014/main" val="2664841500"/>
                  </a:ext>
                </a:extLst>
              </a:tr>
              <a:tr h="55204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Consider maintaining 6ft. distance on bus transportation to farm and to harvest fields.</a:t>
                      </a:r>
                    </a:p>
                  </a:txBody>
                  <a:tcPr marL="68580" marR="68580" marT="34290" marB="34290"/>
                </a:tc>
                <a:extLst>
                  <a:ext uri="{0D108BD9-81ED-4DB2-BD59-A6C34878D82A}">
                    <a16:rowId xmlns:a16="http://schemas.microsoft.com/office/drawing/2014/main" val="291724811"/>
                  </a:ext>
                </a:extLst>
              </a:tr>
              <a:tr h="55204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Stagger breaks to limit number of people in lunchrooms and water cooler and restroom lines. </a:t>
                      </a:r>
                    </a:p>
                  </a:txBody>
                  <a:tcPr marL="68580" marR="68580" marT="34290" marB="34290"/>
                </a:tc>
                <a:extLst>
                  <a:ext uri="{0D108BD9-81ED-4DB2-BD59-A6C34878D82A}">
                    <a16:rowId xmlns:a16="http://schemas.microsoft.com/office/drawing/2014/main" val="3689448295"/>
                  </a:ext>
                </a:extLst>
              </a:tr>
              <a:tr h="55204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Reduce potential for interaction with visitors; visitors shouldn’t be using farmworker’s facilities. </a:t>
                      </a:r>
                    </a:p>
                  </a:txBody>
                  <a:tcPr marL="68580" marR="68580" marT="34290" marB="34290"/>
                </a:tc>
                <a:extLst>
                  <a:ext uri="{0D108BD9-81ED-4DB2-BD59-A6C34878D82A}">
                    <a16:rowId xmlns:a16="http://schemas.microsoft.com/office/drawing/2014/main" val="377080462"/>
                  </a:ext>
                </a:extLst>
              </a:tr>
              <a:tr h="79206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Develop harvest or packing facility plans for reduced worker density. Ex. adding new shifts, or second packing lines in alternative areas.</a:t>
                      </a:r>
                    </a:p>
                  </a:txBody>
                  <a:tcPr marL="68580" marR="68580" marT="34290" marB="34290"/>
                </a:tc>
                <a:extLst>
                  <a:ext uri="{0D108BD9-81ED-4DB2-BD59-A6C34878D82A}">
                    <a16:rowId xmlns:a16="http://schemas.microsoft.com/office/drawing/2014/main" val="3643561528"/>
                  </a:ext>
                </a:extLst>
              </a:tr>
            </a:tbl>
          </a:graphicData>
        </a:graphic>
      </p:graphicFrame>
      <p:pic>
        <p:nvPicPr>
          <p:cNvPr id="13" name="Content Placeholder 12">
            <a:extLst>
              <a:ext uri="{FF2B5EF4-FFF2-40B4-BE49-F238E27FC236}">
                <a16:creationId xmlns:a16="http://schemas.microsoft.com/office/drawing/2014/main" id="{EAE96BE0-223E-412F-B5AE-8066835C4EAE}"/>
              </a:ext>
            </a:extLst>
          </p:cNvPr>
          <p:cNvPicPr>
            <a:picLocks noGrp="1" noChangeAspect="1"/>
          </p:cNvPicPr>
          <p:nvPr>
            <p:ph sz="half" idx="2"/>
          </p:nvPr>
        </p:nvPicPr>
        <p:blipFill>
          <a:blip r:embed="rId3"/>
          <a:stretch>
            <a:fillRect/>
          </a:stretch>
        </p:blipFill>
        <p:spPr>
          <a:xfrm>
            <a:off x="425779" y="2243054"/>
            <a:ext cx="3930684" cy="2631284"/>
          </a:xfrm>
          <a:prstGeom prst="rect">
            <a:avLst/>
          </a:prstGeom>
        </p:spPr>
      </p:pic>
      <p:sp>
        <p:nvSpPr>
          <p:cNvPr id="14" name="TextBox 13">
            <a:extLst>
              <a:ext uri="{FF2B5EF4-FFF2-40B4-BE49-F238E27FC236}">
                <a16:creationId xmlns:a16="http://schemas.microsoft.com/office/drawing/2014/main" id="{09F823C9-2E3E-480C-BF2D-CFEFA63E7360}"/>
              </a:ext>
            </a:extLst>
          </p:cNvPr>
          <p:cNvSpPr txBox="1"/>
          <p:nvPr/>
        </p:nvSpPr>
        <p:spPr>
          <a:xfrm>
            <a:off x="354649" y="4911283"/>
            <a:ext cx="3256652"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Photo: NC State Univ. </a:t>
            </a:r>
          </a:p>
        </p:txBody>
      </p:sp>
    </p:spTree>
    <p:extLst>
      <p:ext uri="{BB962C8B-B14F-4D97-AF65-F5344CB8AC3E}">
        <p14:creationId xmlns:p14="http://schemas.microsoft.com/office/powerpoint/2010/main" val="1307842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5BA4-C00D-4027-9267-2AD0541A41D2}"/>
              </a:ext>
            </a:extLst>
          </p:cNvPr>
          <p:cNvSpPr>
            <a:spLocks noGrp="1"/>
          </p:cNvSpPr>
          <p:nvPr>
            <p:ph type="title"/>
          </p:nvPr>
        </p:nvSpPr>
        <p:spPr>
          <a:xfrm>
            <a:off x="423472" y="785229"/>
            <a:ext cx="8229600" cy="480233"/>
          </a:xfrm>
        </p:spPr>
        <p:txBody>
          <a:bodyPr>
            <a:normAutofit fontScale="90000"/>
          </a:bodyPr>
          <a:lstStyle/>
          <a:p>
            <a:r>
              <a:rPr lang="en-US" dirty="0"/>
              <a:t>A Disclaimer</a:t>
            </a:r>
          </a:p>
        </p:txBody>
      </p:sp>
      <p:sp>
        <p:nvSpPr>
          <p:cNvPr id="3" name="Content Placeholder 2">
            <a:extLst>
              <a:ext uri="{FF2B5EF4-FFF2-40B4-BE49-F238E27FC236}">
                <a16:creationId xmlns:a16="http://schemas.microsoft.com/office/drawing/2014/main" id="{4E90E5E5-2B56-4F84-A3CD-3EC75B589252}"/>
              </a:ext>
            </a:extLst>
          </p:cNvPr>
          <p:cNvSpPr>
            <a:spLocks noGrp="1"/>
          </p:cNvSpPr>
          <p:nvPr>
            <p:ph idx="1"/>
          </p:nvPr>
        </p:nvSpPr>
        <p:spPr>
          <a:xfrm>
            <a:off x="443575" y="1600200"/>
            <a:ext cx="6172200" cy="4678363"/>
          </a:xfrm>
        </p:spPr>
        <p:txBody>
          <a:bodyPr/>
          <a:lstStyle/>
          <a:p>
            <a:r>
              <a:rPr lang="en-US" dirty="0"/>
              <a:t>I am not a microbiologist</a:t>
            </a:r>
          </a:p>
          <a:p>
            <a:endParaRPr lang="en-US" sz="800" dirty="0"/>
          </a:p>
          <a:p>
            <a:r>
              <a:rPr lang="en-US" dirty="0"/>
              <a:t>What scientists know is changing rapidly. </a:t>
            </a:r>
          </a:p>
          <a:p>
            <a:endParaRPr lang="en-US" sz="800" dirty="0"/>
          </a:p>
          <a:p>
            <a:r>
              <a:rPr lang="en-US" dirty="0"/>
              <a:t>Our goal is to help you ask the right questions.</a:t>
            </a:r>
          </a:p>
          <a:p>
            <a:endParaRPr lang="en-US" dirty="0"/>
          </a:p>
        </p:txBody>
      </p:sp>
    </p:spTree>
    <p:extLst>
      <p:ext uri="{BB962C8B-B14F-4D97-AF65-F5344CB8AC3E}">
        <p14:creationId xmlns:p14="http://schemas.microsoft.com/office/powerpoint/2010/main" val="3567507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F761-478A-4DD0-95B2-E380F4493BA5}"/>
              </a:ext>
            </a:extLst>
          </p:cNvPr>
          <p:cNvSpPr>
            <a:spLocks noGrp="1"/>
          </p:cNvSpPr>
          <p:nvPr>
            <p:ph type="title"/>
          </p:nvPr>
        </p:nvSpPr>
        <p:spPr>
          <a:xfrm>
            <a:off x="628650" y="1131094"/>
            <a:ext cx="3897051" cy="994172"/>
          </a:xfrm>
        </p:spPr>
        <p:txBody>
          <a:bodyPr>
            <a:normAutofit fontScale="90000"/>
          </a:bodyPr>
          <a:lstStyle/>
          <a:p>
            <a:r>
              <a:rPr lang="en-US" dirty="0"/>
              <a:t>Farmworker social distancing best practices</a:t>
            </a:r>
          </a:p>
        </p:txBody>
      </p:sp>
      <p:pic>
        <p:nvPicPr>
          <p:cNvPr id="8" name="Content Placeholder 7">
            <a:extLst>
              <a:ext uri="{FF2B5EF4-FFF2-40B4-BE49-F238E27FC236}">
                <a16:creationId xmlns:a16="http://schemas.microsoft.com/office/drawing/2014/main" id="{C67D8605-7C8F-4928-B51C-822C445E461E}"/>
              </a:ext>
            </a:extLst>
          </p:cNvPr>
          <p:cNvPicPr>
            <a:picLocks noGrp="1" noChangeAspect="1"/>
          </p:cNvPicPr>
          <p:nvPr>
            <p:ph sz="half" idx="2"/>
          </p:nvPr>
        </p:nvPicPr>
        <p:blipFill>
          <a:blip r:embed="rId3"/>
          <a:stretch>
            <a:fillRect/>
          </a:stretch>
        </p:blipFill>
        <p:spPr>
          <a:xfrm>
            <a:off x="628650" y="2748398"/>
            <a:ext cx="3627941" cy="2418627"/>
          </a:xfrm>
          <a:prstGeom prst="rect">
            <a:avLst/>
          </a:prstGeom>
        </p:spPr>
      </p:pic>
      <p:graphicFrame>
        <p:nvGraphicFramePr>
          <p:cNvPr id="5" name="Table 9">
            <a:extLst>
              <a:ext uri="{FF2B5EF4-FFF2-40B4-BE49-F238E27FC236}">
                <a16:creationId xmlns:a16="http://schemas.microsoft.com/office/drawing/2014/main" id="{09398218-0DDD-4D6F-97F4-5E3B46902CE9}"/>
              </a:ext>
            </a:extLst>
          </p:cNvPr>
          <p:cNvGraphicFramePr>
            <a:graphicFrameLocks noGrp="1"/>
          </p:cNvGraphicFramePr>
          <p:nvPr>
            <p:ph sz="half" idx="1"/>
            <p:extLst/>
          </p:nvPr>
        </p:nvGraphicFramePr>
        <p:xfrm>
          <a:off x="4572000" y="1266825"/>
          <a:ext cx="4462600" cy="3806173"/>
        </p:xfrm>
        <a:graphic>
          <a:graphicData uri="http://schemas.openxmlformats.org/drawingml/2006/table">
            <a:tbl>
              <a:tblPr firstRow="1" bandRow="1">
                <a:tableStyleId>{5C22544A-7EE6-4342-B048-85BDC9FD1C3A}</a:tableStyleId>
              </a:tblPr>
              <a:tblGrid>
                <a:gridCol w="4462600">
                  <a:extLst>
                    <a:ext uri="{9D8B030D-6E8A-4147-A177-3AD203B41FA5}">
                      <a16:colId xmlns:a16="http://schemas.microsoft.com/office/drawing/2014/main" val="2209240422"/>
                    </a:ext>
                  </a:extLst>
                </a:gridCol>
              </a:tblGrid>
              <a:tr h="281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At home or within migrant camps</a:t>
                      </a:r>
                    </a:p>
                  </a:txBody>
                  <a:tcPr marL="68580" marR="68580" marT="34290" marB="34290"/>
                </a:tc>
                <a:extLst>
                  <a:ext uri="{0D108BD9-81ED-4DB2-BD59-A6C34878D82A}">
                    <a16:rowId xmlns:a16="http://schemas.microsoft.com/office/drawing/2014/main" val="3001663685"/>
                  </a:ext>
                </a:extLst>
              </a:tr>
              <a:tr h="56807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Discourage group social engagements. Explain flattening the curve to the best of your abilities. </a:t>
                      </a:r>
                    </a:p>
                  </a:txBody>
                  <a:tcPr marL="68580" marR="68580" marT="34290" marB="34290"/>
                </a:tc>
                <a:extLst>
                  <a:ext uri="{0D108BD9-81ED-4DB2-BD59-A6C34878D82A}">
                    <a16:rowId xmlns:a16="http://schemas.microsoft.com/office/drawing/2014/main" val="551106827"/>
                  </a:ext>
                </a:extLst>
              </a:tr>
              <a:tr h="762441">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Consider paying for cell phone data or home Wi-fi to encourage social distancing. $30-70/mo. Vs. cost of new worker training or unharvested crop losses. </a:t>
                      </a:r>
                    </a:p>
                  </a:txBody>
                  <a:tcPr marL="68580" marR="68580" marT="34290" marB="34290"/>
                </a:tc>
                <a:extLst>
                  <a:ext uri="{0D108BD9-81ED-4DB2-BD59-A6C34878D82A}">
                    <a16:rowId xmlns:a16="http://schemas.microsoft.com/office/drawing/2014/main" val="2286865081"/>
                  </a:ext>
                </a:extLst>
              </a:tr>
              <a:tr h="762441">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Offer to shop for workers or designate select workers to do shopping who understand risks and are good at practicing social distancing.</a:t>
                      </a:r>
                      <a:endParaRPr lang="en-US" sz="1500" dirty="0"/>
                    </a:p>
                  </a:txBody>
                  <a:tcPr marL="68580" marR="68580" marT="34290" marB="34290"/>
                </a:tc>
                <a:extLst>
                  <a:ext uri="{0D108BD9-81ED-4DB2-BD59-A6C34878D82A}">
                    <a16:rowId xmlns:a16="http://schemas.microsoft.com/office/drawing/2014/main" val="1497162412"/>
                  </a:ext>
                </a:extLst>
              </a:tr>
              <a:tr h="99348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Discuss plans for self quarantining and home isolation openly; let workers be part of the process. </a:t>
                      </a:r>
                      <a:r>
                        <a:rPr lang="en-US" sz="1500" dirty="0"/>
                        <a:t>Address home isolation capability by evaluating alternative housing for symptomatic workers.</a:t>
                      </a:r>
                    </a:p>
                  </a:txBody>
                  <a:tcPr marL="68580" marR="68580" marT="34290" marB="34290"/>
                </a:tc>
                <a:extLst>
                  <a:ext uri="{0D108BD9-81ED-4DB2-BD59-A6C34878D82A}">
                    <a16:rowId xmlns:a16="http://schemas.microsoft.com/office/drawing/2014/main" val="2327397577"/>
                  </a:ext>
                </a:extLst>
              </a:tr>
            </a:tbl>
          </a:graphicData>
        </a:graphic>
      </p:graphicFrame>
      <p:sp>
        <p:nvSpPr>
          <p:cNvPr id="9" name="TextBox 8">
            <a:extLst>
              <a:ext uri="{FF2B5EF4-FFF2-40B4-BE49-F238E27FC236}">
                <a16:creationId xmlns:a16="http://schemas.microsoft.com/office/drawing/2014/main" id="{B74A86C7-3998-43D8-BD6E-039F1E7FF951}"/>
              </a:ext>
            </a:extLst>
          </p:cNvPr>
          <p:cNvSpPr txBox="1"/>
          <p:nvPr/>
        </p:nvSpPr>
        <p:spPr>
          <a:xfrm>
            <a:off x="628651" y="5336653"/>
            <a:ext cx="3442745"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Photo: National Institute of Health</a:t>
            </a:r>
          </a:p>
        </p:txBody>
      </p:sp>
    </p:spTree>
    <p:extLst>
      <p:ext uri="{BB962C8B-B14F-4D97-AF65-F5344CB8AC3E}">
        <p14:creationId xmlns:p14="http://schemas.microsoft.com/office/powerpoint/2010/main" val="2856465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4EC4-538E-4CEE-9D59-DAD31C0D86C2}"/>
              </a:ext>
            </a:extLst>
          </p:cNvPr>
          <p:cNvSpPr>
            <a:spLocks noGrp="1"/>
          </p:cNvSpPr>
          <p:nvPr>
            <p:ph type="title"/>
          </p:nvPr>
        </p:nvSpPr>
        <p:spPr/>
        <p:txBody>
          <a:bodyPr/>
          <a:lstStyle/>
          <a:p>
            <a:r>
              <a:rPr lang="en-US" dirty="0"/>
              <a:t>Employee health monitoring </a:t>
            </a:r>
          </a:p>
        </p:txBody>
      </p:sp>
      <p:sp>
        <p:nvSpPr>
          <p:cNvPr id="3" name="Content Placeholder 2">
            <a:extLst>
              <a:ext uri="{FF2B5EF4-FFF2-40B4-BE49-F238E27FC236}">
                <a16:creationId xmlns:a16="http://schemas.microsoft.com/office/drawing/2014/main" id="{775FF9E4-CA7A-45FD-B0B6-93B6E2DBDF27}"/>
              </a:ext>
            </a:extLst>
          </p:cNvPr>
          <p:cNvSpPr>
            <a:spLocks noGrp="1"/>
          </p:cNvSpPr>
          <p:nvPr>
            <p:ph sz="half" idx="1"/>
          </p:nvPr>
        </p:nvSpPr>
        <p:spPr>
          <a:xfrm>
            <a:off x="102727" y="1957357"/>
            <a:ext cx="4412125" cy="3532615"/>
          </a:xfrm>
        </p:spPr>
        <p:txBody>
          <a:bodyPr>
            <a:noAutofit/>
          </a:bodyPr>
          <a:lstStyle/>
          <a:p>
            <a:r>
              <a:rPr lang="en-US" sz="1500" dirty="0"/>
              <a:t>Responsibility of farm owner/manager</a:t>
            </a:r>
          </a:p>
          <a:p>
            <a:pPr lvl="1"/>
            <a:r>
              <a:rPr lang="en-US" sz="1500" dirty="0"/>
              <a:t>Farmworkers may not wish to share this information, but farms are entitled to ask questions regarding symptoms of respiratory illness. </a:t>
            </a:r>
          </a:p>
          <a:p>
            <a:pPr lvl="1"/>
            <a:r>
              <a:rPr lang="en-US" sz="1500" dirty="0"/>
              <a:t>Monitor for cough, shortness of breath, fever (elevated temperature easiest to monitor- often accompanied by </a:t>
            </a:r>
            <a:r>
              <a:rPr lang="en-US" sz="1500" dirty="0" smtClean="0"/>
              <a:t>chills/body aches/confusion</a:t>
            </a:r>
            <a:r>
              <a:rPr lang="en-US" sz="1500" dirty="0"/>
              <a:t>) </a:t>
            </a:r>
          </a:p>
          <a:p>
            <a:pPr lvl="1"/>
            <a:r>
              <a:rPr lang="en-US" sz="1500" dirty="0"/>
              <a:t>Equal Employment Opportunity Center and Americans with Disabilities act both changed to temporarily not prohibit infrared temperature monitoring. </a:t>
            </a:r>
          </a:p>
          <a:p>
            <a:pPr lvl="1"/>
            <a:r>
              <a:rPr lang="en-US" sz="1500" b="1" dirty="0"/>
              <a:t>Will employees feel financially or otherwise obligated to come to work even if they are sick? </a:t>
            </a:r>
          </a:p>
          <a:p>
            <a:pPr lvl="1"/>
            <a:endParaRPr lang="en-US" dirty="0"/>
          </a:p>
        </p:txBody>
      </p:sp>
      <p:sp>
        <p:nvSpPr>
          <p:cNvPr id="4" name="Content Placeholder 3">
            <a:extLst>
              <a:ext uri="{FF2B5EF4-FFF2-40B4-BE49-F238E27FC236}">
                <a16:creationId xmlns:a16="http://schemas.microsoft.com/office/drawing/2014/main" id="{AA99EA27-EE53-4C27-B803-9C333393CE65}"/>
              </a:ext>
            </a:extLst>
          </p:cNvPr>
          <p:cNvSpPr>
            <a:spLocks noGrp="1"/>
          </p:cNvSpPr>
          <p:nvPr>
            <p:ph sz="half" idx="2"/>
          </p:nvPr>
        </p:nvSpPr>
        <p:spPr>
          <a:xfrm>
            <a:off x="4629150" y="1957357"/>
            <a:ext cx="4297825" cy="3769550"/>
          </a:xfrm>
        </p:spPr>
        <p:txBody>
          <a:bodyPr>
            <a:noAutofit/>
          </a:bodyPr>
          <a:lstStyle/>
          <a:p>
            <a:r>
              <a:rPr lang="en-US" sz="1500" dirty="0"/>
              <a:t>In the event that anyone working at the farm tests positive for respiratory illness, follow State of Michigan essential employees rules:</a:t>
            </a:r>
          </a:p>
          <a:p>
            <a:r>
              <a:rPr lang="en-US" sz="1500" dirty="0"/>
              <a:t>At least 3 days (72 hours) have passed since symptoms have resolved without the use of fever-reducing medications, and improvement in respiratory symptoms (e.g., cough, shortness of breath, </a:t>
            </a:r>
            <a:r>
              <a:rPr lang="en-US" sz="1500" b="1" dirty="0"/>
              <a:t>and</a:t>
            </a:r>
            <a:endParaRPr lang="en-US" sz="1500" dirty="0"/>
          </a:p>
          <a:p>
            <a:r>
              <a:rPr lang="en-US" sz="1500" dirty="0"/>
              <a:t>At least 7 days have passed since symptoms first appeared, or since the first positive COVID-19 test, if tested</a:t>
            </a:r>
          </a:p>
          <a:p>
            <a:r>
              <a:rPr lang="en-US" sz="1500" dirty="0"/>
              <a:t>Provide cleaning solutions, rags, mops, buckets and create SOPs for home-isolating sanitation.</a:t>
            </a:r>
          </a:p>
          <a:p>
            <a:r>
              <a:rPr lang="en-US" sz="1500" b="1" dirty="0"/>
              <a:t>Make sure they have enough food and water as they will not be able to go to the store and may not have any funds to buy their own</a:t>
            </a:r>
            <a:r>
              <a:rPr lang="en-US" sz="1500" dirty="0"/>
              <a:t>.</a:t>
            </a:r>
          </a:p>
        </p:txBody>
      </p:sp>
    </p:spTree>
    <p:extLst>
      <p:ext uri="{BB962C8B-B14F-4D97-AF65-F5344CB8AC3E}">
        <p14:creationId xmlns:p14="http://schemas.microsoft.com/office/powerpoint/2010/main" val="3679258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018C-56DE-4F15-A763-A81788E344F5}"/>
              </a:ext>
            </a:extLst>
          </p:cNvPr>
          <p:cNvSpPr>
            <a:spLocks noGrp="1"/>
          </p:cNvSpPr>
          <p:nvPr>
            <p:ph type="title"/>
          </p:nvPr>
        </p:nvSpPr>
        <p:spPr/>
        <p:txBody>
          <a:bodyPr/>
          <a:lstStyle/>
          <a:p>
            <a:r>
              <a:rPr lang="en-US" dirty="0"/>
              <a:t>Handwashing Hygiene</a:t>
            </a:r>
          </a:p>
        </p:txBody>
      </p:sp>
      <p:sp>
        <p:nvSpPr>
          <p:cNvPr id="3" name="Content Placeholder 2">
            <a:extLst>
              <a:ext uri="{FF2B5EF4-FFF2-40B4-BE49-F238E27FC236}">
                <a16:creationId xmlns:a16="http://schemas.microsoft.com/office/drawing/2014/main" id="{D2F5CF5D-E91F-4514-8760-F36DBDBE10C7}"/>
              </a:ext>
            </a:extLst>
          </p:cNvPr>
          <p:cNvSpPr>
            <a:spLocks noGrp="1"/>
          </p:cNvSpPr>
          <p:nvPr>
            <p:ph sz="half" idx="1"/>
          </p:nvPr>
        </p:nvSpPr>
        <p:spPr>
          <a:xfrm>
            <a:off x="550521" y="1861866"/>
            <a:ext cx="3886200" cy="3263504"/>
          </a:xfrm>
        </p:spPr>
        <p:txBody>
          <a:bodyPr>
            <a:noAutofit/>
          </a:bodyPr>
          <a:lstStyle/>
          <a:p>
            <a:r>
              <a:rPr lang="en-US" sz="1500" dirty="0"/>
              <a:t>Ensure that workers are provided with clean water (no detectable E. coli in annual sample) working soap dispensers, clean dry single-use towels and empty trash. Monitor water/supplies in Porta-Johns.</a:t>
            </a:r>
          </a:p>
          <a:p>
            <a:r>
              <a:rPr lang="en-US" sz="1500" dirty="0"/>
              <a:t>+60% alcohol hand sanitizers are considered effective for hand sanitation; </a:t>
            </a:r>
            <a:r>
              <a:rPr lang="en-US" sz="1500" b="1" dirty="0"/>
              <a:t>they are not a replacement for handwashing for parasites, bacteria, or viruses that cause known produce contamination outbreaks</a:t>
            </a:r>
            <a:r>
              <a:rPr lang="en-US" sz="1500" dirty="0"/>
              <a:t>. Produce Safety Alliance: </a:t>
            </a:r>
            <a:r>
              <a:rPr lang="en-US" sz="1500" u="sng" dirty="0"/>
              <a:t>Provide hand sanitizer and encourage frequent use</a:t>
            </a:r>
            <a:r>
              <a:rPr lang="en-US" sz="1500" dirty="0"/>
              <a:t>.</a:t>
            </a:r>
            <a:endParaRPr lang="en-US" sz="1200" dirty="0"/>
          </a:p>
          <a:p>
            <a:r>
              <a:rPr lang="en-US" sz="1500" dirty="0"/>
              <a:t>PMA: Provide fully functional handwashing facilities, keep records of monitoring.  </a:t>
            </a:r>
          </a:p>
        </p:txBody>
      </p:sp>
      <p:pic>
        <p:nvPicPr>
          <p:cNvPr id="6" name="Content Placeholder 5">
            <a:extLst>
              <a:ext uri="{FF2B5EF4-FFF2-40B4-BE49-F238E27FC236}">
                <a16:creationId xmlns:a16="http://schemas.microsoft.com/office/drawing/2014/main" id="{9D4DC47D-9734-4E27-B66F-AB6820CD0E3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4707281" y="1445836"/>
            <a:ext cx="3886200" cy="3966328"/>
          </a:xfrm>
          <a:prstGeom prst="rect">
            <a:avLst/>
          </a:prstGeom>
        </p:spPr>
      </p:pic>
    </p:spTree>
    <p:extLst>
      <p:ext uri="{BB962C8B-B14F-4D97-AF65-F5344CB8AC3E}">
        <p14:creationId xmlns:p14="http://schemas.microsoft.com/office/powerpoint/2010/main" val="1242198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6D1E-51F2-4514-A235-299FB926BC72}"/>
              </a:ext>
            </a:extLst>
          </p:cNvPr>
          <p:cNvSpPr>
            <a:spLocks noGrp="1"/>
          </p:cNvSpPr>
          <p:nvPr>
            <p:ph type="title"/>
          </p:nvPr>
        </p:nvSpPr>
        <p:spPr>
          <a:xfrm>
            <a:off x="477456" y="857250"/>
            <a:ext cx="7886700" cy="634922"/>
          </a:xfrm>
        </p:spPr>
        <p:txBody>
          <a:bodyPr/>
          <a:lstStyle/>
          <a:p>
            <a:r>
              <a:rPr lang="en-US" dirty="0"/>
              <a:t>Mask and face covering hygiene</a:t>
            </a:r>
          </a:p>
        </p:txBody>
      </p:sp>
      <p:sp>
        <p:nvSpPr>
          <p:cNvPr id="3" name="Content Placeholder 2">
            <a:extLst>
              <a:ext uri="{FF2B5EF4-FFF2-40B4-BE49-F238E27FC236}">
                <a16:creationId xmlns:a16="http://schemas.microsoft.com/office/drawing/2014/main" id="{1A69EDB8-3F44-49F2-90EE-FF617D5DECDD}"/>
              </a:ext>
            </a:extLst>
          </p:cNvPr>
          <p:cNvSpPr>
            <a:spLocks noGrp="1"/>
          </p:cNvSpPr>
          <p:nvPr>
            <p:ph sz="half" idx="1"/>
          </p:nvPr>
        </p:nvSpPr>
        <p:spPr>
          <a:xfrm>
            <a:off x="316133" y="2125267"/>
            <a:ext cx="3886200" cy="3665768"/>
          </a:xfrm>
        </p:spPr>
        <p:txBody>
          <a:bodyPr>
            <a:normAutofit fontScale="92500"/>
          </a:bodyPr>
          <a:lstStyle/>
          <a:p>
            <a:r>
              <a:rPr lang="en-US" dirty="0"/>
              <a:t>CDC guidance: cloth face coverings should—</a:t>
            </a:r>
          </a:p>
          <a:p>
            <a:r>
              <a:rPr lang="en-US" dirty="0"/>
              <a:t>fit snugly but comfortably against the side of the face</a:t>
            </a:r>
          </a:p>
          <a:p>
            <a:r>
              <a:rPr lang="en-US" dirty="0"/>
              <a:t>be secured with ties or ear loops</a:t>
            </a:r>
          </a:p>
          <a:p>
            <a:r>
              <a:rPr lang="en-US" dirty="0"/>
              <a:t>include multiple layers of fabric</a:t>
            </a:r>
          </a:p>
          <a:p>
            <a:r>
              <a:rPr lang="en-US" dirty="0"/>
              <a:t>allow for breathing without restriction</a:t>
            </a:r>
          </a:p>
          <a:p>
            <a:r>
              <a:rPr lang="en-US" dirty="0"/>
              <a:t>be able to be laundered and machine dried without damage or change to shape</a:t>
            </a:r>
          </a:p>
          <a:p>
            <a:endParaRPr lang="en-US" dirty="0"/>
          </a:p>
        </p:txBody>
      </p:sp>
      <p:pic>
        <p:nvPicPr>
          <p:cNvPr id="6" name="Content Placeholder 5">
            <a:extLst>
              <a:ext uri="{FF2B5EF4-FFF2-40B4-BE49-F238E27FC236}">
                <a16:creationId xmlns:a16="http://schemas.microsoft.com/office/drawing/2014/main" id="{FDBEFCD2-CAC7-4194-A40D-10484EDB76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02333" y="2125266"/>
            <a:ext cx="4721748" cy="2884936"/>
          </a:xfrm>
        </p:spPr>
      </p:pic>
      <p:sp>
        <p:nvSpPr>
          <p:cNvPr id="7" name="TextBox 6">
            <a:extLst>
              <a:ext uri="{FF2B5EF4-FFF2-40B4-BE49-F238E27FC236}">
                <a16:creationId xmlns:a16="http://schemas.microsoft.com/office/drawing/2014/main" id="{7A7F48AB-B19E-4673-8B76-0BED531BFDC6}"/>
              </a:ext>
            </a:extLst>
          </p:cNvPr>
          <p:cNvSpPr txBox="1"/>
          <p:nvPr/>
        </p:nvSpPr>
        <p:spPr>
          <a:xfrm>
            <a:off x="3402957" y="5301928"/>
            <a:ext cx="5424910" cy="507831"/>
          </a:xfrm>
          <a:prstGeom prst="rect">
            <a:avLst/>
          </a:prstGeom>
          <a:noFill/>
        </p:spPr>
        <p:txBody>
          <a:bodyPr wrap="square" rtlCol="0">
            <a:spAutoFit/>
          </a:bodyPr>
          <a:lstStyle/>
          <a:p>
            <a:pPr defTabSz="685800"/>
            <a:r>
              <a:rPr lang="en-US" sz="1350" dirty="0">
                <a:solidFill>
                  <a:prstClr val="black"/>
                </a:solidFill>
                <a:latin typeface="Calibri" panose="020F0502020204030204"/>
              </a:rPr>
              <a:t>https://www.cdc.gov/coronavirus/2019-ncov/prevent-getting-sick/diy-cloth-face-coverings.html</a:t>
            </a:r>
          </a:p>
        </p:txBody>
      </p:sp>
      <p:sp>
        <p:nvSpPr>
          <p:cNvPr id="8" name="Title 1">
            <a:extLst>
              <a:ext uri="{FF2B5EF4-FFF2-40B4-BE49-F238E27FC236}">
                <a16:creationId xmlns:a16="http://schemas.microsoft.com/office/drawing/2014/main" id="{C55A48FE-28B9-467B-9079-5518E564E521}"/>
              </a:ext>
            </a:extLst>
          </p:cNvPr>
          <p:cNvSpPr txBox="1">
            <a:spLocks/>
          </p:cNvSpPr>
          <p:nvPr/>
        </p:nvSpPr>
        <p:spPr>
          <a:xfrm>
            <a:off x="477456" y="1466437"/>
            <a:ext cx="7886700" cy="634922"/>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400" b="1" dirty="0">
                <a:solidFill>
                  <a:prstClr val="black"/>
                </a:solidFill>
                <a:latin typeface="Calibri Light" panose="020F0302020204030204"/>
              </a:rPr>
              <a:t>face covering is not a replacement for social distancing measures</a:t>
            </a:r>
          </a:p>
        </p:txBody>
      </p:sp>
    </p:spTree>
    <p:extLst>
      <p:ext uri="{BB962C8B-B14F-4D97-AF65-F5344CB8AC3E}">
        <p14:creationId xmlns:p14="http://schemas.microsoft.com/office/powerpoint/2010/main" val="783383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5FFD-76CA-4697-B909-7B0747B4E290}"/>
              </a:ext>
            </a:extLst>
          </p:cNvPr>
          <p:cNvSpPr>
            <a:spLocks noGrp="1"/>
          </p:cNvSpPr>
          <p:nvPr>
            <p:ph type="title"/>
          </p:nvPr>
        </p:nvSpPr>
        <p:spPr/>
        <p:txBody>
          <a:bodyPr/>
          <a:lstStyle/>
          <a:p>
            <a:r>
              <a:rPr lang="en-US" dirty="0"/>
              <a:t>Phone, tool and equipment hygiene</a:t>
            </a:r>
          </a:p>
        </p:txBody>
      </p:sp>
      <p:sp>
        <p:nvSpPr>
          <p:cNvPr id="3" name="Content Placeholder 2">
            <a:extLst>
              <a:ext uri="{FF2B5EF4-FFF2-40B4-BE49-F238E27FC236}">
                <a16:creationId xmlns:a16="http://schemas.microsoft.com/office/drawing/2014/main" id="{D6EEFD0B-CE73-424E-94DF-240F5F1DAC07}"/>
              </a:ext>
            </a:extLst>
          </p:cNvPr>
          <p:cNvSpPr>
            <a:spLocks noGrp="1"/>
          </p:cNvSpPr>
          <p:nvPr>
            <p:ph sz="half" idx="1"/>
          </p:nvPr>
        </p:nvSpPr>
        <p:spPr/>
        <p:txBody>
          <a:bodyPr>
            <a:normAutofit fontScale="92500"/>
          </a:bodyPr>
          <a:lstStyle/>
          <a:p>
            <a:pPr lvl="0"/>
            <a:r>
              <a:rPr lang="en-US" dirty="0"/>
              <a:t>Produce Marketing Agreement Draft guidance: leave phones with personal belongings and check them only during breaks, phones must be sanitized before and after use. Do not share phones.</a:t>
            </a:r>
          </a:p>
          <a:p>
            <a:pPr lvl="0"/>
            <a:r>
              <a:rPr lang="en-US" dirty="0"/>
              <a:t>Shared tools or harvesting equipment should be cleaned between uses by a different employee. </a:t>
            </a:r>
          </a:p>
          <a:p>
            <a:pPr lvl="0"/>
            <a:r>
              <a:rPr lang="en-US" dirty="0"/>
              <a:t>Tools and equipment must be cleaned and sanitized before each shift, frequently throughout the day, and at the end of the shift.</a:t>
            </a:r>
          </a:p>
        </p:txBody>
      </p:sp>
      <p:pic>
        <p:nvPicPr>
          <p:cNvPr id="6" name="Content Placeholder 5">
            <a:extLst>
              <a:ext uri="{FF2B5EF4-FFF2-40B4-BE49-F238E27FC236}">
                <a16:creationId xmlns:a16="http://schemas.microsoft.com/office/drawing/2014/main" id="{597BFBC7-420E-40BF-B97B-8332A73ECA2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14850" y="2226469"/>
            <a:ext cx="3886200" cy="2914650"/>
          </a:xfrm>
        </p:spPr>
      </p:pic>
      <p:sp>
        <p:nvSpPr>
          <p:cNvPr id="7" name="TextBox 6">
            <a:extLst>
              <a:ext uri="{FF2B5EF4-FFF2-40B4-BE49-F238E27FC236}">
                <a16:creationId xmlns:a16="http://schemas.microsoft.com/office/drawing/2014/main" id="{AB0234F6-9CC2-43E7-9C72-44BBC7F707E4}"/>
              </a:ext>
            </a:extLst>
          </p:cNvPr>
          <p:cNvSpPr txBox="1"/>
          <p:nvPr/>
        </p:nvSpPr>
        <p:spPr>
          <a:xfrm>
            <a:off x="4832431" y="5248065"/>
            <a:ext cx="3223550" cy="507831"/>
          </a:xfrm>
          <a:prstGeom prst="rect">
            <a:avLst/>
          </a:prstGeom>
          <a:noFill/>
        </p:spPr>
        <p:txBody>
          <a:bodyPr wrap="square" rtlCol="0">
            <a:spAutoFit/>
          </a:bodyPr>
          <a:lstStyle/>
          <a:p>
            <a:pPr defTabSz="685800"/>
            <a:r>
              <a:rPr lang="en-US" sz="1350" dirty="0">
                <a:solidFill>
                  <a:prstClr val="black"/>
                </a:solidFill>
                <a:latin typeface="Calibri" panose="020F0502020204030204"/>
              </a:rPr>
              <a:t>Photo: Wikihow (note: 1/3 cup bleach per gal. water recommended by CDC and FDA)</a:t>
            </a:r>
          </a:p>
        </p:txBody>
      </p:sp>
    </p:spTree>
    <p:extLst>
      <p:ext uri="{BB962C8B-B14F-4D97-AF65-F5344CB8AC3E}">
        <p14:creationId xmlns:p14="http://schemas.microsoft.com/office/powerpoint/2010/main" val="1928761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EA08-6899-411B-A644-3F4BE6A9E7B5}"/>
              </a:ext>
            </a:extLst>
          </p:cNvPr>
          <p:cNvSpPr>
            <a:spLocks noGrp="1"/>
          </p:cNvSpPr>
          <p:nvPr>
            <p:ph type="title"/>
          </p:nvPr>
        </p:nvSpPr>
        <p:spPr/>
        <p:txBody>
          <a:bodyPr/>
          <a:lstStyle/>
          <a:p>
            <a:r>
              <a:rPr lang="en-US" dirty="0"/>
              <a:t>Food and water break hygiene</a:t>
            </a:r>
          </a:p>
        </p:txBody>
      </p:sp>
      <p:sp>
        <p:nvSpPr>
          <p:cNvPr id="3" name="Content Placeholder 2">
            <a:extLst>
              <a:ext uri="{FF2B5EF4-FFF2-40B4-BE49-F238E27FC236}">
                <a16:creationId xmlns:a16="http://schemas.microsoft.com/office/drawing/2014/main" id="{C7178541-E1C9-4DF6-BDB1-6D61423F675D}"/>
              </a:ext>
            </a:extLst>
          </p:cNvPr>
          <p:cNvSpPr>
            <a:spLocks noGrp="1"/>
          </p:cNvSpPr>
          <p:nvPr>
            <p:ph sz="half" idx="1"/>
          </p:nvPr>
        </p:nvSpPr>
        <p:spPr>
          <a:xfrm>
            <a:off x="303836" y="2226469"/>
            <a:ext cx="4211015" cy="3263504"/>
          </a:xfrm>
        </p:spPr>
        <p:txBody>
          <a:bodyPr>
            <a:normAutofit fontScale="92500" lnSpcReduction="20000"/>
          </a:bodyPr>
          <a:lstStyle/>
          <a:p>
            <a:r>
              <a:rPr lang="en-US" dirty="0"/>
              <a:t>Prioritize cleaning and sanitizing high traffic areas, commonly touched surfaces. </a:t>
            </a:r>
          </a:p>
          <a:p>
            <a:r>
              <a:rPr lang="en-US" dirty="0"/>
              <a:t>Workers should be seated separately.</a:t>
            </a:r>
          </a:p>
          <a:p>
            <a:r>
              <a:rPr lang="en-US" dirty="0"/>
              <a:t>Breaks can be o</a:t>
            </a:r>
            <a:r>
              <a:rPr lang="en-US" dirty="0" smtClean="0"/>
              <a:t>pportunities </a:t>
            </a:r>
            <a:r>
              <a:rPr lang="en-US" dirty="0"/>
              <a:t>to monitor farmworkers for signs of illness.</a:t>
            </a:r>
          </a:p>
          <a:p>
            <a:r>
              <a:rPr lang="en-US" dirty="0"/>
              <a:t>Water stations should be made operable without using hands to open valve.</a:t>
            </a:r>
          </a:p>
          <a:p>
            <a:r>
              <a:rPr lang="en-US" dirty="0"/>
              <a:t>Water cups should be single use, trash cans should be made available.</a:t>
            </a:r>
          </a:p>
          <a:p>
            <a:r>
              <a:rPr lang="en-US" dirty="0"/>
              <a:t> Executive order requirement to maintain 6ft social distancing applies. </a:t>
            </a:r>
          </a:p>
        </p:txBody>
      </p:sp>
      <p:pic>
        <p:nvPicPr>
          <p:cNvPr id="6" name="Content Placeholder 5">
            <a:extLst>
              <a:ext uri="{FF2B5EF4-FFF2-40B4-BE49-F238E27FC236}">
                <a16:creationId xmlns:a16="http://schemas.microsoft.com/office/drawing/2014/main" id="{D6774C6E-B3BA-42C0-BBBD-1DA03FA4782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400896"/>
            <a:ext cx="3886200" cy="2914650"/>
          </a:xfrm>
        </p:spPr>
      </p:pic>
    </p:spTree>
    <p:extLst>
      <p:ext uri="{BB962C8B-B14F-4D97-AF65-F5344CB8AC3E}">
        <p14:creationId xmlns:p14="http://schemas.microsoft.com/office/powerpoint/2010/main" val="3017806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A347-673D-44E1-9457-E66E3770DE3A}"/>
              </a:ext>
            </a:extLst>
          </p:cNvPr>
          <p:cNvSpPr>
            <a:spLocks noGrp="1"/>
          </p:cNvSpPr>
          <p:nvPr>
            <p:ph type="title"/>
          </p:nvPr>
        </p:nvSpPr>
        <p:spPr>
          <a:xfrm>
            <a:off x="587475" y="1006985"/>
            <a:ext cx="8395882" cy="994172"/>
          </a:xfrm>
        </p:spPr>
        <p:txBody>
          <a:bodyPr>
            <a:normAutofit/>
          </a:bodyPr>
          <a:lstStyle/>
          <a:p>
            <a:r>
              <a:rPr lang="en-US" sz="3000" dirty="0"/>
              <a:t>Creating a culture of respiratory infection readiness</a:t>
            </a:r>
          </a:p>
        </p:txBody>
      </p:sp>
      <p:pic>
        <p:nvPicPr>
          <p:cNvPr id="5" name="Content Placeholder 4">
            <a:extLst>
              <a:ext uri="{FF2B5EF4-FFF2-40B4-BE49-F238E27FC236}">
                <a16:creationId xmlns:a16="http://schemas.microsoft.com/office/drawing/2014/main" id="{61983CF1-B6AE-49F3-96EF-61B1D8C3C9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67030" y="2001157"/>
            <a:ext cx="3244262" cy="3244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989CEFFD-2A9B-43FF-888A-CE9EC2D76B1C}"/>
              </a:ext>
            </a:extLst>
          </p:cNvPr>
          <p:cNvSpPr txBox="1"/>
          <p:nvPr/>
        </p:nvSpPr>
        <p:spPr>
          <a:xfrm>
            <a:off x="432709" y="1830670"/>
            <a:ext cx="4705109" cy="3970318"/>
          </a:xfrm>
          <a:prstGeom prst="rect">
            <a:avLst/>
          </a:prstGeom>
          <a:noFill/>
        </p:spPr>
        <p:txBody>
          <a:bodyPr wrap="square" rtlCol="0">
            <a:spAutoFit/>
          </a:bodyPr>
          <a:lstStyle/>
          <a:p>
            <a:pPr defTabSz="685800"/>
            <a:r>
              <a:rPr lang="en-US" sz="1500" i="1" dirty="0">
                <a:solidFill>
                  <a:prstClr val="black"/>
                </a:solidFill>
                <a:latin typeface="Calibri" panose="020F0502020204030204"/>
              </a:rPr>
              <a:t>Why</a:t>
            </a:r>
            <a:r>
              <a:rPr lang="en-US" sz="1500" dirty="0">
                <a:solidFill>
                  <a:prstClr val="black"/>
                </a:solidFill>
                <a:latin typeface="Calibri" panose="020F0502020204030204"/>
              </a:rPr>
              <a:t> your farm is increasing its emphasis on hygiene practices, stepping up health monitoring routines and implementing face covering is key to their adoption. </a:t>
            </a:r>
          </a:p>
          <a:p>
            <a:pPr defTabSz="685800"/>
            <a:endParaRPr lang="en-US" sz="1500" dirty="0">
              <a:solidFill>
                <a:prstClr val="black"/>
              </a:solidFill>
              <a:latin typeface="Calibri" panose="020F0502020204030204"/>
            </a:endParaRPr>
          </a:p>
          <a:p>
            <a:pPr marL="214313" indent="-214313" defTabSz="685800">
              <a:buFont typeface="Arial" panose="020B0604020202020204" pitchFamily="34" charset="0"/>
              <a:buChar char="•"/>
            </a:pPr>
            <a:r>
              <a:rPr lang="en-US" sz="1500" i="1" dirty="0">
                <a:solidFill>
                  <a:prstClr val="black"/>
                </a:solidFill>
                <a:latin typeface="Calibri" panose="020F0502020204030204"/>
              </a:rPr>
              <a:t>Public health practices are only as strong as their weakest link. </a:t>
            </a:r>
          </a:p>
          <a:p>
            <a:pPr marL="214313" indent="-214313" defTabSz="685800">
              <a:buFont typeface="Arial" panose="020B0604020202020204" pitchFamily="34" charset="0"/>
              <a:buChar char="•"/>
            </a:pPr>
            <a:endParaRPr lang="en-US" sz="1500" i="1" dirty="0">
              <a:solidFill>
                <a:prstClr val="black"/>
              </a:solidFill>
              <a:latin typeface="Calibri" panose="020F0502020204030204"/>
            </a:endParaRPr>
          </a:p>
          <a:p>
            <a:pPr marL="214313" indent="-214313" defTabSz="685800">
              <a:buFont typeface="Arial" panose="020B0604020202020204" pitchFamily="34" charset="0"/>
              <a:buChar char="•"/>
            </a:pPr>
            <a:r>
              <a:rPr lang="en-US" sz="1500" dirty="0">
                <a:solidFill>
                  <a:prstClr val="black"/>
                </a:solidFill>
                <a:latin typeface="Calibri" panose="020F0502020204030204"/>
              </a:rPr>
              <a:t>A critical loss of farm workers can affect produce grower’s financial future and decisions on whether to harvest a crop, resulting in walk-by food waste.</a:t>
            </a:r>
          </a:p>
          <a:p>
            <a:pPr marL="214313" indent="-214313" defTabSz="685800">
              <a:buFont typeface="Arial" panose="020B0604020202020204" pitchFamily="34" charset="0"/>
              <a:buChar char="•"/>
            </a:pPr>
            <a:endParaRPr lang="en-US" sz="1500" dirty="0">
              <a:solidFill>
                <a:prstClr val="black"/>
              </a:solidFill>
              <a:latin typeface="Calibri" panose="020F0502020204030204"/>
            </a:endParaRPr>
          </a:p>
          <a:p>
            <a:pPr marL="214313" indent="-214313" defTabSz="685800">
              <a:buFont typeface="Arial" panose="020B0604020202020204" pitchFamily="34" charset="0"/>
              <a:buChar char="•"/>
            </a:pPr>
            <a:r>
              <a:rPr lang="en-US" sz="1500" dirty="0">
                <a:solidFill>
                  <a:prstClr val="black"/>
                </a:solidFill>
                <a:latin typeface="Calibri" panose="020F0502020204030204"/>
              </a:rPr>
              <a:t>Loss of even a minimal amount of farm workers can make it harder to meet pack-out quality standards, stay on harvest schedule or conduct food safety monitoring.</a:t>
            </a:r>
          </a:p>
          <a:p>
            <a:pPr defTabSz="685800"/>
            <a:endParaRPr lang="en-US" sz="1500" dirty="0">
              <a:solidFill>
                <a:prstClr val="black"/>
              </a:solidFill>
              <a:latin typeface="Calibri" panose="020F0502020204030204"/>
            </a:endParaRPr>
          </a:p>
          <a:p>
            <a:pPr marL="214313" indent="-214313" defTabSz="685800">
              <a:buFont typeface="Arial" panose="020B0604020202020204" pitchFamily="34" charset="0"/>
              <a:buChar char="•"/>
            </a:pPr>
            <a:r>
              <a:rPr lang="en-US" sz="1350" dirty="0">
                <a:solidFill>
                  <a:prstClr val="black"/>
                </a:solidFill>
                <a:latin typeface="Arial" panose="020B0604020202020204" pitchFamily="34" charset="0"/>
              </a:rPr>
              <a:t>Plan for continuity of operations with cross training, crop planning, providing supplies and active communication</a:t>
            </a:r>
            <a:endParaRPr lang="en-US" sz="135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60B5A2E0-4231-4E5A-97A9-9861DA4D72E2}"/>
              </a:ext>
            </a:extLst>
          </p:cNvPr>
          <p:cNvSpPr txBox="1"/>
          <p:nvPr/>
        </p:nvSpPr>
        <p:spPr>
          <a:xfrm>
            <a:off x="5461510" y="4853003"/>
            <a:ext cx="3521846" cy="415498"/>
          </a:xfrm>
          <a:prstGeom prst="rect">
            <a:avLst/>
          </a:prstGeom>
          <a:noFill/>
        </p:spPr>
        <p:txBody>
          <a:bodyPr wrap="square" rtlCol="0">
            <a:spAutoFit/>
          </a:bodyPr>
          <a:lstStyle/>
          <a:p>
            <a:pPr defTabSz="685800"/>
            <a:r>
              <a:rPr lang="en-US" sz="2100" b="1" i="1" dirty="0">
                <a:solidFill>
                  <a:prstClr val="black"/>
                </a:solidFill>
                <a:latin typeface="Calibri" panose="020F0502020204030204"/>
              </a:rPr>
              <a:t>Don’t get caught flat-footed</a:t>
            </a:r>
          </a:p>
        </p:txBody>
      </p:sp>
    </p:spTree>
    <p:extLst>
      <p:ext uri="{BB962C8B-B14F-4D97-AF65-F5344CB8AC3E}">
        <p14:creationId xmlns:p14="http://schemas.microsoft.com/office/powerpoint/2010/main" val="2523993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eaLnBrk="1" hangingPunct="1"/>
            <a:r>
              <a:rPr lang="en-US" sz="6700" b="1" dirty="0" smtClean="0"/>
              <a:t>Chat Box is Open</a:t>
            </a:r>
            <a:r>
              <a:rPr lang="en-US" dirty="0" smtClean="0"/>
              <a:t/>
            </a:r>
            <a:br>
              <a:rPr lang="en-US" dirty="0" smtClean="0"/>
            </a:br>
            <a:r>
              <a:rPr lang="en-US" dirty="0" smtClean="0"/>
              <a:t/>
            </a:r>
            <a:br>
              <a:rPr lang="en-US" dirty="0" smtClean="0"/>
            </a:b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r>
              <a:rPr lang="en-US" altLang="en-US" sz="3100" dirty="0">
                <a:latin typeface="Gotham-Bold" pitchFamily="49" charset="0"/>
                <a:ea typeface="ＭＳ Ｐゴシック" pitchFamily="34" charset="-128"/>
              </a:rPr>
              <a:t>  </a:t>
            </a: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endParaRPr lang="en-US" altLang="en-US" sz="700" dirty="0">
              <a:latin typeface="Gotham-Bold" pitchFamily="49" charset="0"/>
              <a:ea typeface="ＭＳ Ｐゴシック" pitchFamily="34" charset="-128"/>
            </a:endParaRPr>
          </a:p>
        </p:txBody>
      </p:sp>
      <p:sp>
        <p:nvSpPr>
          <p:cNvPr id="2" name="Content Placeholder 1"/>
          <p:cNvSpPr>
            <a:spLocks noGrp="1"/>
          </p:cNvSpPr>
          <p:nvPr>
            <p:ph sz="half" idx="1"/>
          </p:nvPr>
        </p:nvSpPr>
        <p:spPr>
          <a:xfrm>
            <a:off x="628650" y="1447800"/>
            <a:ext cx="7886700" cy="4729163"/>
          </a:xfrm>
          <a:solidFill>
            <a:schemeClr val="accent6">
              <a:lumMod val="60000"/>
              <a:lumOff val="40000"/>
            </a:schemeClr>
          </a:solidFill>
        </p:spPr>
        <p:txBody>
          <a:bodyPr>
            <a:normAutofit/>
          </a:bodyPr>
          <a:lstStyle/>
          <a:p>
            <a:pPr marL="0" indent="0">
              <a:buNone/>
            </a:pPr>
            <a:r>
              <a:rPr lang="en-US" sz="3000" dirty="0"/>
              <a:t>To receive a follow up </a:t>
            </a:r>
            <a:r>
              <a:rPr lang="en-US" sz="3000" dirty="0" smtClean="0"/>
              <a:t>email from a local resource person</a:t>
            </a:r>
          </a:p>
          <a:p>
            <a:pPr marL="0" indent="0">
              <a:buNone/>
            </a:pPr>
            <a:endParaRPr lang="en-US" sz="3000" dirty="0"/>
          </a:p>
          <a:p>
            <a:pPr marL="0" indent="0">
              <a:buNone/>
            </a:pPr>
            <a:r>
              <a:rPr lang="en-US" sz="3000" dirty="0"/>
              <a:t>In the Chat Box, enter:</a:t>
            </a:r>
          </a:p>
          <a:p>
            <a:pPr marL="0" indent="0">
              <a:buNone/>
            </a:pPr>
            <a:endParaRPr lang="en-US" sz="3000" dirty="0"/>
          </a:p>
          <a:p>
            <a:r>
              <a:rPr lang="en-US" sz="3000" dirty="0"/>
              <a:t>Name</a:t>
            </a:r>
          </a:p>
          <a:p>
            <a:r>
              <a:rPr lang="en-US" sz="3000" dirty="0"/>
              <a:t>Email address </a:t>
            </a:r>
          </a:p>
          <a:p>
            <a:r>
              <a:rPr lang="en-US" sz="3000" dirty="0"/>
              <a:t>County and State </a:t>
            </a:r>
            <a:r>
              <a:rPr lang="en-US" sz="3000"/>
              <a:t>of </a:t>
            </a:r>
            <a:r>
              <a:rPr lang="en-US" sz="3000" smtClean="0"/>
              <a:t>Residence</a:t>
            </a:r>
            <a:endParaRPr lang="en-US" sz="3000" dirty="0"/>
          </a:p>
          <a:p>
            <a:pPr marL="0" indent="0">
              <a:buNone/>
            </a:pPr>
            <a:endParaRPr lang="en-US" sz="3000" dirty="0" smtClean="0"/>
          </a:p>
        </p:txBody>
      </p:sp>
      <p:sp>
        <p:nvSpPr>
          <p:cNvPr id="5" name="Content Placeholder 4"/>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624191600"/>
      </p:ext>
    </p:extLst>
  </p:cSld>
  <p:clrMapOvr>
    <a:masterClrMapping/>
  </p:clrMapOvr>
  <p:transition spd="slow" advTm="20499"/>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bwMode="auto">
          <a:xfrm>
            <a:off x="322262" y="1344362"/>
            <a:ext cx="8423275"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eaLnBrk="1" hangingPunct="1"/>
            <a:r>
              <a:rPr lang="en-US" altLang="en-US" sz="5000" b="1" dirty="0" smtClean="0">
                <a:latin typeface="Gotham-Bold" pitchFamily="49" charset="0"/>
                <a:ea typeface="ＭＳ Ｐゴシック" pitchFamily="34" charset="-128"/>
              </a:rPr>
              <a:t>Thank you for Joining Us!</a:t>
            </a:r>
            <a:r>
              <a:rPr lang="en-US" altLang="en-US" sz="3100" dirty="0" smtClean="0">
                <a:latin typeface="Gotham-Bold" pitchFamily="49" charset="0"/>
                <a:ea typeface="ＭＳ Ｐゴシック" pitchFamily="34" charset="-128"/>
              </a:rPr>
              <a:t/>
            </a:r>
            <a:br>
              <a:rPr lang="en-US" altLang="en-US" sz="3100" dirty="0" smtClean="0">
                <a:latin typeface="Gotham-Bold" pitchFamily="49" charset="0"/>
                <a:ea typeface="ＭＳ Ｐゴシック" pitchFamily="34" charset="-128"/>
              </a:rPr>
            </a:br>
            <a:r>
              <a:rPr lang="en-US" altLang="en-US" sz="3100" dirty="0">
                <a:latin typeface="Gotham-Bold" pitchFamily="49" charset="0"/>
                <a:ea typeface="ＭＳ Ｐゴシック" pitchFamily="34" charset="-128"/>
              </a:rPr>
              <a:t/>
            </a:r>
            <a:br>
              <a:rPr lang="en-US" altLang="en-US" sz="3100" dirty="0">
                <a:latin typeface="Gotham-Bold" pitchFamily="49" charset="0"/>
                <a:ea typeface="ＭＳ Ｐゴシック" pitchFamily="34" charset="-128"/>
              </a:rPr>
            </a:br>
            <a:r>
              <a:rPr lang="en-US" altLang="en-US" sz="7200" dirty="0">
                <a:latin typeface="Gotham-Bold" pitchFamily="49" charset="0"/>
                <a:ea typeface="ＭＳ Ｐゴシック" pitchFamily="34" charset="-128"/>
              </a:rPr>
              <a:t/>
            </a:r>
            <a:br>
              <a:rPr lang="en-US" altLang="en-US" sz="7200" dirty="0">
                <a:latin typeface="Gotham-Bold" pitchFamily="49" charset="0"/>
                <a:ea typeface="ＭＳ Ｐゴシック" pitchFamily="34" charset="-128"/>
              </a:rPr>
            </a:br>
            <a:endParaRPr lang="en-US" altLang="en-US" sz="700" dirty="0">
              <a:latin typeface="Gotham-Bold" pitchFamily="49" charset="0"/>
              <a:ea typeface="ＭＳ Ｐゴシック" pitchFamily="34" charset="-12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126966"/>
            <a:ext cx="3548523" cy="7893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814" y="3810000"/>
            <a:ext cx="3124200" cy="2301159"/>
          </a:xfrm>
          <a:prstGeom prst="rect">
            <a:avLst/>
          </a:prstGeom>
        </p:spPr>
      </p:pic>
      <p:pic>
        <p:nvPicPr>
          <p:cNvPr id="1026" name="Picture 2" descr="Michigan State University Exten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13" y="3996821"/>
            <a:ext cx="2981325" cy="385762"/>
          </a:xfrm>
          <a:prstGeom prst="rect">
            <a:avLst/>
          </a:prstGeom>
          <a:noFill/>
          <a:ln>
            <a:noFill/>
          </a:ln>
          <a:effectLst/>
          <a:extLst>
            <a:ext uri="{909E8E84-426E-40DD-AFC4-6F175D3DCCD1}">
              <a14:hiddenFill xmlns:a14="http://schemas.microsoft.com/office/drawing/2010/main">
                <a:solidFill>
                  <a:srgbClr val="C3E0C9"/>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3983978"/>
            <a:ext cx="5299075" cy="769874"/>
          </a:xfrm>
          <a:prstGeom prst="rect">
            <a:avLst/>
          </a:prstGeom>
        </p:spPr>
      </p:pic>
    </p:spTree>
    <p:extLst>
      <p:ext uri="{BB962C8B-B14F-4D97-AF65-F5344CB8AC3E}">
        <p14:creationId xmlns:p14="http://schemas.microsoft.com/office/powerpoint/2010/main" val="2940725620"/>
      </p:ext>
    </p:extLst>
  </p:cSld>
  <p:clrMapOvr>
    <a:masterClrMapping/>
  </p:clrMapOvr>
  <p:transition spd="slow" advTm="2049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5BA4-C00D-4027-9267-2AD0541A41D2}"/>
              </a:ext>
            </a:extLst>
          </p:cNvPr>
          <p:cNvSpPr>
            <a:spLocks noGrp="1"/>
          </p:cNvSpPr>
          <p:nvPr>
            <p:ph type="title"/>
          </p:nvPr>
        </p:nvSpPr>
        <p:spPr>
          <a:xfrm>
            <a:off x="423472" y="785229"/>
            <a:ext cx="8229600" cy="480233"/>
          </a:xfrm>
        </p:spPr>
        <p:txBody>
          <a:bodyPr>
            <a:normAutofit fontScale="90000"/>
          </a:bodyPr>
          <a:lstStyle/>
          <a:p>
            <a:pPr algn="ctr"/>
            <a:r>
              <a:rPr lang="en-US" dirty="0"/>
              <a:t>Bacteria vs. Viruses</a:t>
            </a:r>
          </a:p>
        </p:txBody>
      </p:sp>
      <p:sp>
        <p:nvSpPr>
          <p:cNvPr id="3" name="Content Placeholder 2">
            <a:extLst>
              <a:ext uri="{FF2B5EF4-FFF2-40B4-BE49-F238E27FC236}">
                <a16:creationId xmlns:a16="http://schemas.microsoft.com/office/drawing/2014/main" id="{4E90E5E5-2B56-4F84-A3CD-3EC75B589252}"/>
              </a:ext>
            </a:extLst>
          </p:cNvPr>
          <p:cNvSpPr>
            <a:spLocks noGrp="1"/>
          </p:cNvSpPr>
          <p:nvPr>
            <p:ph idx="1"/>
          </p:nvPr>
        </p:nvSpPr>
        <p:spPr>
          <a:xfrm>
            <a:off x="443575" y="1600200"/>
            <a:ext cx="3976025" cy="4678363"/>
          </a:xfrm>
        </p:spPr>
        <p:txBody>
          <a:bodyPr/>
          <a:lstStyle/>
          <a:p>
            <a:pPr marL="0" indent="0" algn="ctr">
              <a:buNone/>
            </a:pPr>
            <a:r>
              <a:rPr lang="en-US" b="1" dirty="0"/>
              <a:t>Bacteria</a:t>
            </a:r>
          </a:p>
          <a:p>
            <a:endParaRPr lang="en-US" sz="800" dirty="0"/>
          </a:p>
          <a:p>
            <a:r>
              <a:rPr lang="en-US" dirty="0"/>
              <a:t>Can be free living</a:t>
            </a:r>
          </a:p>
          <a:p>
            <a:endParaRPr lang="en-US" sz="800" dirty="0"/>
          </a:p>
          <a:p>
            <a:r>
              <a:rPr lang="en-US" dirty="0"/>
              <a:t>Can reproduce outside a host</a:t>
            </a:r>
          </a:p>
          <a:p>
            <a:endParaRPr lang="en-US" sz="800" dirty="0"/>
          </a:p>
          <a:p>
            <a:r>
              <a:rPr lang="en-US" dirty="0"/>
              <a:t>Minimize sources of contamination and control the environment.</a:t>
            </a:r>
          </a:p>
          <a:p>
            <a:endParaRPr lang="en-US" dirty="0"/>
          </a:p>
        </p:txBody>
      </p:sp>
      <p:sp>
        <p:nvSpPr>
          <p:cNvPr id="4" name="Content Placeholder 2">
            <a:extLst>
              <a:ext uri="{FF2B5EF4-FFF2-40B4-BE49-F238E27FC236}">
                <a16:creationId xmlns:a16="http://schemas.microsoft.com/office/drawing/2014/main" id="{CA1E1BDA-2098-4B44-8111-B3E08118EFE2}"/>
              </a:ext>
            </a:extLst>
          </p:cNvPr>
          <p:cNvSpPr txBox="1">
            <a:spLocks/>
          </p:cNvSpPr>
          <p:nvPr/>
        </p:nvSpPr>
        <p:spPr>
          <a:xfrm>
            <a:off x="4876800" y="1600199"/>
            <a:ext cx="3976025" cy="4678363"/>
          </a:xfrm>
          <a:prstGeom prst="rect">
            <a:avLst/>
          </a:prstGeom>
        </p:spPr>
        <p:txBody>
          <a:bodyPr/>
          <a:lstStyle>
            <a:lvl1pPr marL="342900" indent="-342900" algn="l" defTabSz="457200" rtl="0" eaLnBrk="0" fontAlgn="base" hangingPunct="0">
              <a:spcBef>
                <a:spcPct val="20000"/>
              </a:spcBef>
              <a:spcAft>
                <a:spcPct val="0"/>
              </a:spcAft>
              <a:buClr>
                <a:srgbClr val="18453B"/>
              </a:buClr>
              <a:buFont typeface="Arial"/>
              <a:buChar char="•"/>
              <a:defRPr sz="2800" b="0" i="0" kern="1200">
                <a:solidFill>
                  <a:srgbClr val="595959"/>
                </a:solidFill>
                <a:latin typeface="Gotham Book"/>
                <a:ea typeface="ＭＳ Ｐゴシック" charset="-128"/>
                <a:cs typeface="Gotham Book"/>
              </a:defRPr>
            </a:lvl1pPr>
            <a:lvl2pPr marL="742950" indent="-285750" algn="l" defTabSz="457200" rtl="0" eaLnBrk="0" fontAlgn="base" hangingPunct="0">
              <a:spcBef>
                <a:spcPct val="20000"/>
              </a:spcBef>
              <a:spcAft>
                <a:spcPct val="0"/>
              </a:spcAft>
              <a:buClr>
                <a:schemeClr val="tx1">
                  <a:lumMod val="75000"/>
                  <a:lumOff val="25000"/>
                </a:schemeClr>
              </a:buClr>
              <a:buSzPct val="85000"/>
              <a:buFont typeface="Arial"/>
              <a:buChar char="•"/>
              <a:defRPr sz="2400" b="0" i="0" kern="1200">
                <a:solidFill>
                  <a:srgbClr val="595959"/>
                </a:solidFill>
                <a:latin typeface="Gotham Book"/>
                <a:ea typeface="ＭＳ Ｐゴシック" charset="-128"/>
                <a:cs typeface="Gotham Book"/>
              </a:defRPr>
            </a:lvl2pPr>
            <a:lvl3pPr marL="1143000" indent="-228600" algn="l" defTabSz="457200" rtl="0" eaLnBrk="0" fontAlgn="base" hangingPunct="0">
              <a:spcBef>
                <a:spcPct val="20000"/>
              </a:spcBef>
              <a:spcAft>
                <a:spcPct val="0"/>
              </a:spcAft>
              <a:buClr>
                <a:schemeClr val="tx1">
                  <a:lumMod val="75000"/>
                  <a:lumOff val="25000"/>
                </a:schemeClr>
              </a:buClr>
              <a:buFont typeface="Arial" pitchFamily="34" charset="0"/>
              <a:buChar char="•"/>
              <a:defRPr sz="2000" b="0" i="0" kern="1200">
                <a:solidFill>
                  <a:schemeClr val="tx1">
                    <a:lumMod val="75000"/>
                    <a:lumOff val="25000"/>
                  </a:schemeClr>
                </a:solidFill>
                <a:latin typeface="Gotham Book"/>
                <a:ea typeface="ＭＳ Ｐゴシック" charset="-128"/>
                <a:cs typeface="Gotham Book"/>
              </a:defRPr>
            </a:lvl3pPr>
            <a:lvl4pPr marL="1600200" indent="-228600" algn="l" defTabSz="457200" rtl="0" eaLnBrk="0" fontAlgn="base" hangingPunct="0">
              <a:spcBef>
                <a:spcPct val="20000"/>
              </a:spcBef>
              <a:spcAft>
                <a:spcPct val="0"/>
              </a:spcAft>
              <a:buFont typeface="Arial" pitchFamily="34" charset="0"/>
              <a:buChar char="–"/>
              <a:defRPr sz="2000" b="0" i="0" kern="1200">
                <a:solidFill>
                  <a:schemeClr val="tx1"/>
                </a:solidFill>
                <a:latin typeface="Gotham Book"/>
                <a:ea typeface="ＭＳ Ｐゴシック" charset="-128"/>
                <a:cs typeface="Gotham Book"/>
              </a:defRPr>
            </a:lvl4pPr>
            <a:lvl5pPr marL="2057400" indent="-228600" algn="l" defTabSz="457200" rtl="0" eaLnBrk="0" fontAlgn="base" hangingPunct="0">
              <a:spcBef>
                <a:spcPct val="20000"/>
              </a:spcBef>
              <a:spcAft>
                <a:spcPct val="0"/>
              </a:spcAft>
              <a:buFont typeface="Arial" pitchFamily="34" charset="0"/>
              <a:buChar char="»"/>
              <a:defRPr sz="2000" b="0" i="0" kern="1200">
                <a:solidFill>
                  <a:schemeClr val="tx1"/>
                </a:solidFill>
                <a:latin typeface="Gotham Book"/>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
                <a:srgbClr val="18453B"/>
              </a:buClr>
              <a:buSzTx/>
              <a:buFont typeface="Arial"/>
              <a:buNone/>
              <a:tabLst/>
              <a:defRPr/>
            </a:pPr>
            <a:r>
              <a:rPr kumimoji="0" lang="en-US" sz="2800" b="1" i="0" u="none" strike="noStrike" kern="1200" cap="none" spc="0" normalizeH="0" baseline="0" noProof="0" dirty="0">
                <a:ln>
                  <a:noFill/>
                </a:ln>
                <a:solidFill>
                  <a:srgbClr val="595959"/>
                </a:solidFill>
                <a:effectLst/>
                <a:uLnTx/>
                <a:uFillTx/>
                <a:latin typeface="Gotham Book"/>
                <a:ea typeface="ＭＳ Ｐゴシック" charset="-128"/>
              </a:rPr>
              <a:t>Viruses</a:t>
            </a:r>
          </a:p>
          <a:p>
            <a:pPr marL="342900" marR="0" lvl="0" indent="-342900" algn="l" defTabSz="457200" rtl="0" eaLnBrk="0" fontAlgn="base" latinLnBrk="0" hangingPunct="0">
              <a:lnSpc>
                <a:spcPct val="100000"/>
              </a:lnSpc>
              <a:spcBef>
                <a:spcPct val="20000"/>
              </a:spcBef>
              <a:spcAft>
                <a:spcPct val="0"/>
              </a:spcAft>
              <a:buClr>
                <a:srgbClr val="18453B"/>
              </a:buClr>
              <a:buSzTx/>
              <a:buFont typeface="Arial"/>
              <a:buChar char="•"/>
              <a:tabLst/>
              <a:defRPr/>
            </a:pPr>
            <a:endParaRPr kumimoji="0" lang="en-US" sz="800" b="0" i="0" u="none" strike="noStrike" kern="1200" cap="none" spc="0" normalizeH="0" baseline="0" noProof="0" dirty="0">
              <a:ln>
                <a:noFill/>
              </a:ln>
              <a:solidFill>
                <a:srgbClr val="595959"/>
              </a:solidFill>
              <a:effectLst/>
              <a:uLnTx/>
              <a:uFillTx/>
              <a:latin typeface="Gotham Book"/>
              <a:ea typeface="ＭＳ Ｐゴシック" charset="-128"/>
            </a:endParaRPr>
          </a:p>
          <a:p>
            <a:pPr marL="342900" marR="0" lvl="0" indent="-342900" algn="l" defTabSz="457200" rtl="0" eaLnBrk="0" fontAlgn="base" latinLnBrk="0" hangingPunct="0">
              <a:lnSpc>
                <a:spcPct val="100000"/>
              </a:lnSpc>
              <a:spcBef>
                <a:spcPct val="20000"/>
              </a:spcBef>
              <a:spcAft>
                <a:spcPct val="0"/>
              </a:spcAft>
              <a:buClr>
                <a:srgbClr val="18453B"/>
              </a:buClr>
              <a:buSzTx/>
              <a:buFont typeface="Arial"/>
              <a:buChar char="•"/>
              <a:tabLst/>
              <a:defRPr/>
            </a:pPr>
            <a:r>
              <a:rPr kumimoji="0" lang="en-US" sz="2800" b="0" i="0" u="none" strike="noStrike" kern="1200" cap="none" spc="0" normalizeH="0" baseline="0" noProof="0" dirty="0">
                <a:ln>
                  <a:noFill/>
                </a:ln>
                <a:solidFill>
                  <a:srgbClr val="595959"/>
                </a:solidFill>
                <a:effectLst/>
                <a:uLnTx/>
                <a:uFillTx/>
                <a:latin typeface="Gotham Book"/>
                <a:ea typeface="ＭＳ Ｐゴシック" charset="-128"/>
              </a:rPr>
              <a:t>Need a host to survive</a:t>
            </a:r>
          </a:p>
          <a:p>
            <a:pPr marL="342900" marR="0" lvl="0" indent="-342900" algn="l" defTabSz="457200" rtl="0" eaLnBrk="0" fontAlgn="base" latinLnBrk="0" hangingPunct="0">
              <a:lnSpc>
                <a:spcPct val="100000"/>
              </a:lnSpc>
              <a:spcBef>
                <a:spcPct val="20000"/>
              </a:spcBef>
              <a:spcAft>
                <a:spcPct val="0"/>
              </a:spcAft>
              <a:buClr>
                <a:srgbClr val="18453B"/>
              </a:buClr>
              <a:buSzTx/>
              <a:buFont typeface="Arial"/>
              <a:buChar char="•"/>
              <a:tabLst/>
              <a:defRPr/>
            </a:pPr>
            <a:endParaRPr kumimoji="0" lang="en-US" sz="800" b="0" i="0" u="none" strike="noStrike" kern="1200" cap="none" spc="0" normalizeH="0" baseline="0" noProof="0" dirty="0">
              <a:ln>
                <a:noFill/>
              </a:ln>
              <a:solidFill>
                <a:srgbClr val="595959"/>
              </a:solidFill>
              <a:effectLst/>
              <a:uLnTx/>
              <a:uFillTx/>
              <a:latin typeface="Gotham Book"/>
              <a:ea typeface="ＭＳ Ｐゴシック" charset="-128"/>
            </a:endParaRPr>
          </a:p>
          <a:p>
            <a:pPr marL="342900" marR="0" lvl="0" indent="-342900" algn="l" defTabSz="457200" rtl="0" eaLnBrk="0" fontAlgn="base" latinLnBrk="0" hangingPunct="0">
              <a:lnSpc>
                <a:spcPct val="100000"/>
              </a:lnSpc>
              <a:spcBef>
                <a:spcPct val="20000"/>
              </a:spcBef>
              <a:spcAft>
                <a:spcPct val="0"/>
              </a:spcAft>
              <a:buClr>
                <a:srgbClr val="18453B"/>
              </a:buClr>
              <a:buSzTx/>
              <a:buFont typeface="Arial"/>
              <a:buChar char="•"/>
              <a:tabLst/>
              <a:defRPr/>
            </a:pPr>
            <a:r>
              <a:rPr kumimoji="0" lang="en-US" sz="2800" b="0" i="0" u="none" strike="noStrike" kern="1200" cap="none" spc="0" normalizeH="0" baseline="0" noProof="0" dirty="0">
                <a:ln>
                  <a:noFill/>
                </a:ln>
                <a:solidFill>
                  <a:srgbClr val="595959"/>
                </a:solidFill>
                <a:effectLst/>
                <a:uLnTx/>
                <a:uFillTx/>
                <a:latin typeface="Gotham Book"/>
                <a:ea typeface="ＭＳ Ｐゴシック" charset="-128"/>
              </a:rPr>
              <a:t>Can not reproduce outside a host</a:t>
            </a:r>
          </a:p>
          <a:p>
            <a:pPr marL="342900" marR="0" lvl="0" indent="-342900" algn="l" defTabSz="457200" rtl="0" eaLnBrk="0" fontAlgn="base" latinLnBrk="0" hangingPunct="0">
              <a:lnSpc>
                <a:spcPct val="100000"/>
              </a:lnSpc>
              <a:spcBef>
                <a:spcPct val="20000"/>
              </a:spcBef>
              <a:spcAft>
                <a:spcPct val="0"/>
              </a:spcAft>
              <a:buClr>
                <a:srgbClr val="18453B"/>
              </a:buClr>
              <a:buSzTx/>
              <a:buFont typeface="Arial"/>
              <a:buChar char="•"/>
              <a:tabLst/>
              <a:defRPr/>
            </a:pPr>
            <a:endParaRPr kumimoji="0" lang="en-US" sz="800" b="0" i="0" u="none" strike="noStrike" kern="1200" cap="none" spc="0" normalizeH="0" baseline="0" noProof="0" dirty="0">
              <a:ln>
                <a:noFill/>
              </a:ln>
              <a:solidFill>
                <a:srgbClr val="595959"/>
              </a:solidFill>
              <a:effectLst/>
              <a:uLnTx/>
              <a:uFillTx/>
              <a:latin typeface="Gotham Book"/>
              <a:ea typeface="ＭＳ Ｐゴシック" charset="-128"/>
            </a:endParaRPr>
          </a:p>
          <a:p>
            <a:pPr marL="342900" marR="0" lvl="0" indent="-342900" algn="l" defTabSz="457200" rtl="0" eaLnBrk="0" fontAlgn="base" latinLnBrk="0" hangingPunct="0">
              <a:lnSpc>
                <a:spcPct val="100000"/>
              </a:lnSpc>
              <a:spcBef>
                <a:spcPct val="20000"/>
              </a:spcBef>
              <a:spcAft>
                <a:spcPct val="0"/>
              </a:spcAft>
              <a:buClr>
                <a:srgbClr val="18453B"/>
              </a:buClr>
              <a:buSzTx/>
              <a:buFont typeface="Arial"/>
              <a:buChar char="•"/>
              <a:tabLst/>
              <a:defRPr/>
            </a:pPr>
            <a:r>
              <a:rPr kumimoji="0" lang="en-US" sz="2800" b="0" i="0" u="none" strike="noStrike" kern="1200" cap="none" spc="0" normalizeH="0" baseline="0" noProof="0" dirty="0">
                <a:ln>
                  <a:noFill/>
                </a:ln>
                <a:solidFill>
                  <a:srgbClr val="595959"/>
                </a:solidFill>
                <a:effectLst/>
                <a:uLnTx/>
                <a:uFillTx/>
                <a:latin typeface="Gotham Book"/>
                <a:ea typeface="ＭＳ Ｐゴシック" charset="-128"/>
              </a:rPr>
              <a:t>Minimize sources of contamination and stop spread.</a:t>
            </a:r>
          </a:p>
          <a:p>
            <a:pPr marL="342900" marR="0" lvl="0" indent="-342900" algn="l" defTabSz="457200" rtl="0" eaLnBrk="0" fontAlgn="base" latinLnBrk="0" hangingPunct="0">
              <a:lnSpc>
                <a:spcPct val="100000"/>
              </a:lnSpc>
              <a:spcBef>
                <a:spcPct val="20000"/>
              </a:spcBef>
              <a:spcAft>
                <a:spcPct val="0"/>
              </a:spcAft>
              <a:buClr>
                <a:srgbClr val="18453B"/>
              </a:buClr>
              <a:buSzTx/>
              <a:buFont typeface="Arial"/>
              <a:buChar char="•"/>
              <a:tabLst/>
              <a:defRPr/>
            </a:pPr>
            <a:endParaRPr kumimoji="0" lang="en-US" sz="2800" b="0" i="0" u="none" strike="noStrike" kern="1200" cap="none" spc="0" normalizeH="0" baseline="0" noProof="0" dirty="0">
              <a:ln>
                <a:noFill/>
              </a:ln>
              <a:solidFill>
                <a:srgbClr val="595959"/>
              </a:solidFill>
              <a:effectLst/>
              <a:uLnTx/>
              <a:uFillTx/>
              <a:latin typeface="Gotham Book"/>
              <a:ea typeface="ＭＳ Ｐゴシック" charset="-128"/>
            </a:endParaRPr>
          </a:p>
        </p:txBody>
      </p:sp>
    </p:spTree>
    <p:extLst>
      <p:ext uri="{BB962C8B-B14F-4D97-AF65-F5344CB8AC3E}">
        <p14:creationId xmlns:p14="http://schemas.microsoft.com/office/powerpoint/2010/main" val="365606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5BA4-C00D-4027-9267-2AD0541A41D2}"/>
              </a:ext>
            </a:extLst>
          </p:cNvPr>
          <p:cNvSpPr>
            <a:spLocks noGrp="1"/>
          </p:cNvSpPr>
          <p:nvPr>
            <p:ph type="title"/>
          </p:nvPr>
        </p:nvSpPr>
        <p:spPr>
          <a:xfrm>
            <a:off x="423472" y="785229"/>
            <a:ext cx="8229600" cy="480233"/>
          </a:xfrm>
        </p:spPr>
        <p:txBody>
          <a:bodyPr>
            <a:normAutofit fontScale="90000"/>
          </a:bodyPr>
          <a:lstStyle/>
          <a:p>
            <a:r>
              <a:rPr lang="en-US" dirty="0"/>
              <a:t>Respiratory Illness</a:t>
            </a:r>
          </a:p>
        </p:txBody>
      </p:sp>
      <p:sp>
        <p:nvSpPr>
          <p:cNvPr id="3" name="Content Placeholder 2">
            <a:extLst>
              <a:ext uri="{FF2B5EF4-FFF2-40B4-BE49-F238E27FC236}">
                <a16:creationId xmlns:a16="http://schemas.microsoft.com/office/drawing/2014/main" id="{4E90E5E5-2B56-4F84-A3CD-3EC75B589252}"/>
              </a:ext>
            </a:extLst>
          </p:cNvPr>
          <p:cNvSpPr>
            <a:spLocks noGrp="1"/>
          </p:cNvSpPr>
          <p:nvPr>
            <p:ph idx="1"/>
          </p:nvPr>
        </p:nvSpPr>
        <p:spPr>
          <a:xfrm>
            <a:off x="228600" y="1676400"/>
            <a:ext cx="8686799" cy="4602163"/>
          </a:xfrm>
        </p:spPr>
        <p:txBody>
          <a:bodyPr/>
          <a:lstStyle/>
          <a:p>
            <a:pPr marL="0" indent="0">
              <a:buNone/>
            </a:pPr>
            <a:r>
              <a:rPr lang="en-US" sz="2600" dirty="0"/>
              <a:t>COVID-19, the infectious disease caused by novel coronavirus.  The virus name is Severe Acute Respiratory Syndrome Coronavirus 2 (SARS-CoV-2)</a:t>
            </a:r>
          </a:p>
          <a:p>
            <a:endParaRPr lang="en-US" sz="900" dirty="0"/>
          </a:p>
          <a:p>
            <a:endParaRPr lang="en-US" dirty="0"/>
          </a:p>
          <a:p>
            <a:r>
              <a:rPr lang="en-US" dirty="0"/>
              <a:t>Symptoms</a:t>
            </a:r>
            <a:endParaRPr lang="en-US" sz="800" dirty="0"/>
          </a:p>
          <a:p>
            <a:pPr lvl="1"/>
            <a:r>
              <a:rPr lang="en-US" dirty="0"/>
              <a:t>Fever</a:t>
            </a:r>
            <a:endParaRPr lang="en-US" sz="400" dirty="0"/>
          </a:p>
          <a:p>
            <a:pPr lvl="1"/>
            <a:r>
              <a:rPr lang="en-US" dirty="0"/>
              <a:t>Cough</a:t>
            </a:r>
          </a:p>
          <a:p>
            <a:pPr lvl="1"/>
            <a:r>
              <a:rPr lang="en-US" dirty="0"/>
              <a:t>Shortness of Breath</a:t>
            </a:r>
          </a:p>
          <a:p>
            <a:pPr lvl="1"/>
            <a:r>
              <a:rPr lang="en-US" dirty="0"/>
              <a:t>Also muscle pain, sore throat, diarrhea.</a:t>
            </a:r>
          </a:p>
          <a:p>
            <a:endParaRPr lang="en-US" dirty="0"/>
          </a:p>
        </p:txBody>
      </p:sp>
    </p:spTree>
    <p:extLst>
      <p:ext uri="{BB962C8B-B14F-4D97-AF65-F5344CB8AC3E}">
        <p14:creationId xmlns:p14="http://schemas.microsoft.com/office/powerpoint/2010/main" val="398545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5BA4-C00D-4027-9267-2AD0541A41D2}"/>
              </a:ext>
            </a:extLst>
          </p:cNvPr>
          <p:cNvSpPr>
            <a:spLocks noGrp="1"/>
          </p:cNvSpPr>
          <p:nvPr>
            <p:ph type="title"/>
          </p:nvPr>
        </p:nvSpPr>
        <p:spPr>
          <a:xfrm>
            <a:off x="423472" y="785229"/>
            <a:ext cx="8229600" cy="480233"/>
          </a:xfrm>
        </p:spPr>
        <p:txBody>
          <a:bodyPr>
            <a:normAutofit fontScale="90000"/>
          </a:bodyPr>
          <a:lstStyle/>
          <a:p>
            <a:r>
              <a:rPr lang="en-US" dirty="0"/>
              <a:t>Disease Transmission</a:t>
            </a:r>
          </a:p>
        </p:txBody>
      </p:sp>
      <p:sp>
        <p:nvSpPr>
          <p:cNvPr id="3" name="Content Placeholder 2">
            <a:extLst>
              <a:ext uri="{FF2B5EF4-FFF2-40B4-BE49-F238E27FC236}">
                <a16:creationId xmlns:a16="http://schemas.microsoft.com/office/drawing/2014/main" id="{4E90E5E5-2B56-4F84-A3CD-3EC75B589252}"/>
              </a:ext>
            </a:extLst>
          </p:cNvPr>
          <p:cNvSpPr>
            <a:spLocks noGrp="1"/>
          </p:cNvSpPr>
          <p:nvPr>
            <p:ph idx="1"/>
          </p:nvPr>
        </p:nvSpPr>
        <p:spPr>
          <a:xfrm>
            <a:off x="443574" y="1600200"/>
            <a:ext cx="8548025" cy="4678363"/>
          </a:xfrm>
        </p:spPr>
        <p:txBody>
          <a:bodyPr/>
          <a:lstStyle/>
          <a:p>
            <a:r>
              <a:rPr lang="en-US" dirty="0"/>
              <a:t>Person to Person</a:t>
            </a:r>
          </a:p>
          <a:p>
            <a:endParaRPr lang="en-US" sz="800" dirty="0"/>
          </a:p>
          <a:p>
            <a:r>
              <a:rPr lang="en-US" dirty="0"/>
              <a:t>Coughing, sneezing, talking, breathing</a:t>
            </a:r>
          </a:p>
          <a:p>
            <a:endParaRPr lang="en-US" sz="800" dirty="0"/>
          </a:p>
          <a:p>
            <a:r>
              <a:rPr lang="en-US" dirty="0"/>
              <a:t>Even when you don’t have symptoms, you can spread the disease</a:t>
            </a:r>
          </a:p>
          <a:p>
            <a:r>
              <a:rPr lang="en-US" dirty="0"/>
              <a:t>It takes between 2 and 14 days to show symptoms (5 is avg.)</a:t>
            </a:r>
          </a:p>
          <a:p>
            <a:endParaRPr lang="en-US" dirty="0"/>
          </a:p>
        </p:txBody>
      </p:sp>
    </p:spTree>
    <p:extLst>
      <p:ext uri="{BB962C8B-B14F-4D97-AF65-F5344CB8AC3E}">
        <p14:creationId xmlns:p14="http://schemas.microsoft.com/office/powerpoint/2010/main" val="1055469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5BA4-C00D-4027-9267-2AD0541A41D2}"/>
              </a:ext>
            </a:extLst>
          </p:cNvPr>
          <p:cNvSpPr>
            <a:spLocks noGrp="1"/>
          </p:cNvSpPr>
          <p:nvPr>
            <p:ph type="title"/>
          </p:nvPr>
        </p:nvSpPr>
        <p:spPr>
          <a:xfrm>
            <a:off x="423472" y="785229"/>
            <a:ext cx="8229600" cy="480233"/>
          </a:xfrm>
        </p:spPr>
        <p:txBody>
          <a:bodyPr>
            <a:normAutofit fontScale="90000"/>
          </a:bodyPr>
          <a:lstStyle/>
          <a:p>
            <a:r>
              <a:rPr lang="en-US" dirty="0"/>
              <a:t>Prevention is our ONLY tool</a:t>
            </a:r>
          </a:p>
        </p:txBody>
      </p:sp>
      <p:sp>
        <p:nvSpPr>
          <p:cNvPr id="3" name="Content Placeholder 2">
            <a:extLst>
              <a:ext uri="{FF2B5EF4-FFF2-40B4-BE49-F238E27FC236}">
                <a16:creationId xmlns:a16="http://schemas.microsoft.com/office/drawing/2014/main" id="{4E90E5E5-2B56-4F84-A3CD-3EC75B589252}"/>
              </a:ext>
            </a:extLst>
          </p:cNvPr>
          <p:cNvSpPr>
            <a:spLocks noGrp="1"/>
          </p:cNvSpPr>
          <p:nvPr>
            <p:ph idx="1"/>
          </p:nvPr>
        </p:nvSpPr>
        <p:spPr>
          <a:xfrm>
            <a:off x="443575" y="1600200"/>
            <a:ext cx="6172200" cy="4678363"/>
          </a:xfrm>
        </p:spPr>
        <p:txBody>
          <a:bodyPr/>
          <a:lstStyle/>
          <a:p>
            <a:r>
              <a:rPr lang="en-US" dirty="0"/>
              <a:t>Handwashing</a:t>
            </a:r>
          </a:p>
          <a:p>
            <a:endParaRPr lang="en-US" sz="800" dirty="0"/>
          </a:p>
          <a:p>
            <a:r>
              <a:rPr lang="en-US" dirty="0"/>
              <a:t>Social distancing</a:t>
            </a:r>
          </a:p>
          <a:p>
            <a:endParaRPr lang="en-US" sz="800" dirty="0"/>
          </a:p>
          <a:p>
            <a:r>
              <a:rPr lang="en-US" dirty="0"/>
              <a:t>Cover coughs and sneezes</a:t>
            </a:r>
          </a:p>
          <a:p>
            <a:endParaRPr lang="en-US" sz="800" dirty="0"/>
          </a:p>
          <a:p>
            <a:r>
              <a:rPr lang="en-US" dirty="0"/>
              <a:t>Keep unwashed hands away from your face</a:t>
            </a:r>
          </a:p>
          <a:p>
            <a:endParaRPr lang="en-US" sz="800" dirty="0"/>
          </a:p>
          <a:p>
            <a:r>
              <a:rPr lang="en-US" dirty="0"/>
              <a:t>Alcohol based sanitizers (60%+)</a:t>
            </a:r>
          </a:p>
          <a:p>
            <a:endParaRPr lang="en-US" dirty="0"/>
          </a:p>
        </p:txBody>
      </p:sp>
    </p:spTree>
    <p:extLst>
      <p:ext uri="{BB962C8B-B14F-4D97-AF65-F5344CB8AC3E}">
        <p14:creationId xmlns:p14="http://schemas.microsoft.com/office/powerpoint/2010/main" val="217419743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MSU Wordmark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SU Wordmark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6455</TotalTime>
  <Words>3919</Words>
  <Application>Microsoft Office PowerPoint</Application>
  <PresentationFormat>On-screen Show (4:3)</PresentationFormat>
  <Paragraphs>437</Paragraphs>
  <Slides>58</Slides>
  <Notes>25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58</vt:i4>
      </vt:variant>
    </vt:vector>
  </HeadingPairs>
  <TitlesOfParts>
    <vt:vector size="74" baseType="lpstr">
      <vt:lpstr>ＭＳ Ｐゴシック</vt:lpstr>
      <vt:lpstr>&amp;quot</vt:lpstr>
      <vt:lpstr>Arial</vt:lpstr>
      <vt:lpstr>Calibri</vt:lpstr>
      <vt:lpstr>Calibri Light</vt:lpstr>
      <vt:lpstr>Georgia</vt:lpstr>
      <vt:lpstr>Gotham Book</vt:lpstr>
      <vt:lpstr>Gotham-Bold</vt:lpstr>
      <vt:lpstr>Times New Roman</vt:lpstr>
      <vt:lpstr>Trebuchet MS</vt:lpstr>
      <vt:lpstr>Wingdings</vt:lpstr>
      <vt:lpstr>1_MSU Wordmark design</vt:lpstr>
      <vt:lpstr>Office Theme</vt:lpstr>
      <vt:lpstr>Wood Type</vt:lpstr>
      <vt:lpstr>1_Office Theme</vt:lpstr>
      <vt:lpstr>MSU Wordmark design</vt:lpstr>
      <vt:lpstr>On-farm Produce Safety for Small Growers in the Age of COVID-19   April 8th 2020 </vt:lpstr>
      <vt:lpstr>Basics of SARS-CoV-2 and Covid-19    </vt:lpstr>
      <vt:lpstr>PowerPoint Presentation</vt:lpstr>
      <vt:lpstr>Some content in these talks were taken with permission from, “Always be Cleaning &amp; Sanitizing +Understanding Disinfection”   Lynette Johnston Chip Simmons Elena Rogers Chris Gunter NC State University </vt:lpstr>
      <vt:lpstr>A Disclaimer</vt:lpstr>
      <vt:lpstr>Bacteria vs. Viruses</vt:lpstr>
      <vt:lpstr>Respiratory Illness</vt:lpstr>
      <vt:lpstr>Disease Transmission</vt:lpstr>
      <vt:lpstr>Prevention is our ONLY tool</vt:lpstr>
      <vt:lpstr>Surface Survival</vt:lpstr>
      <vt:lpstr>Inactivation with Disinfectants</vt:lpstr>
      <vt:lpstr>SARS-CoV-2 is Not Likely Foodborne</vt:lpstr>
      <vt:lpstr>Determining a Reputable Information Source   </vt:lpstr>
      <vt:lpstr>Determining a Reputable Source</vt:lpstr>
      <vt:lpstr>Navigating a Credible/Reputable Source</vt:lpstr>
      <vt:lpstr>Use the CRAAP test: </vt:lpstr>
      <vt:lpstr>Questionable Sources </vt:lpstr>
      <vt:lpstr>Questionable Sources: Fight Misinformation </vt:lpstr>
      <vt:lpstr>Examples of Reputable Sources for COVID-19 </vt:lpstr>
      <vt:lpstr>Cleaning, Sanitizing and Disinfecting    </vt:lpstr>
      <vt:lpstr>Cleaning v. Sanitizing v. Disinfecting</vt:lpstr>
      <vt:lpstr>Basic Steps for Cleaning and Sanitizing</vt:lpstr>
      <vt:lpstr>Detergents v. Sanitizers</vt:lpstr>
      <vt:lpstr>Key Factors when Sanitizing</vt:lpstr>
      <vt:lpstr>Identify food contact surfaces v. non-food contact surfaces</vt:lpstr>
      <vt:lpstr>Disinfecting High-Touch Surfaces</vt:lpstr>
      <vt:lpstr>Sanitizers v. Disinfectants</vt:lpstr>
      <vt:lpstr>Frequency</vt:lpstr>
      <vt:lpstr>How to Apply on Your Farm</vt:lpstr>
      <vt:lpstr>Additional Considerations</vt:lpstr>
      <vt:lpstr>Tips &amp; Best Practices From a Fellow Grower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Tips &amp; Best Practices From a Fellow Grower</vt:lpstr>
      <vt:lpstr>Employee Health and Hygiene </vt:lpstr>
      <vt:lpstr>PowerPoint Presentation</vt:lpstr>
      <vt:lpstr>Worker training consistency with GAPs and PSR</vt:lpstr>
      <vt:lpstr>Social distancing: Mandated in Executive Order 2020-21</vt:lpstr>
      <vt:lpstr>Farmworker social distancing best practices</vt:lpstr>
      <vt:lpstr>Farmworker social distancing best practices</vt:lpstr>
      <vt:lpstr>Employee health monitoring </vt:lpstr>
      <vt:lpstr>Handwashing Hygiene</vt:lpstr>
      <vt:lpstr>Mask and face covering hygiene</vt:lpstr>
      <vt:lpstr>Phone, tool and equipment hygiene</vt:lpstr>
      <vt:lpstr>Food and water break hygiene</vt:lpstr>
      <vt:lpstr>Creating a culture of respiratory infection readiness</vt:lpstr>
      <vt:lpstr>Chat Box is Open      </vt:lpstr>
      <vt:lpstr>Thank you for Joining Us!   </vt:lpstr>
    </vt:vector>
  </TitlesOfParts>
  <Company>Michigan State University CANR/MSUE/MAES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well written standard operating procedure…</dc:title>
  <dc:creator>ptocco</dc:creator>
  <cp:lastModifiedBy>Borden, Heather R.</cp:lastModifiedBy>
  <cp:revision>145</cp:revision>
  <dcterms:created xsi:type="dcterms:W3CDTF">2016-02-06T14:46:57Z</dcterms:created>
  <dcterms:modified xsi:type="dcterms:W3CDTF">2020-04-08T15:44:08Z</dcterms:modified>
</cp:coreProperties>
</file>